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handoutMasterIdLst>
    <p:handoutMasterId r:id="rId22"/>
  </p:handoutMasterIdLst>
  <p:sldIdLst>
    <p:sldId id="270" r:id="rId3"/>
    <p:sldId id="261" r:id="rId4"/>
    <p:sldId id="263" r:id="rId5"/>
    <p:sldId id="262" r:id="rId6"/>
    <p:sldId id="268" r:id="rId7"/>
    <p:sldId id="266" r:id="rId8"/>
    <p:sldId id="267" r:id="rId10"/>
    <p:sldId id="271" r:id="rId11"/>
    <p:sldId id="264" r:id="rId12"/>
    <p:sldId id="265" r:id="rId13"/>
    <p:sldId id="269" r:id="rId14"/>
    <p:sldId id="281" r:id="rId15"/>
    <p:sldId id="282" r:id="rId16"/>
    <p:sldId id="283" r:id="rId17"/>
    <p:sldId id="286" r:id="rId18"/>
    <p:sldId id="284" r:id="rId19"/>
    <p:sldId id="285" r:id="rId20"/>
    <p:sldId id="287"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92FF1"/>
    <a:srgbClr val="92A1FB"/>
    <a:srgbClr val="1884F2"/>
    <a:srgbClr val="46E6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ä¸­åº¦æ ·å¼ 2 - å¼ºè°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notesMaster" Target="notesMasters/notesMaster1.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handoutMaster" Target="handoutMasters/handoutMaster1.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0573"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8"/>
            <a:ext cx="105156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376672"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205728" y="1600200"/>
            <a:ext cx="5376672"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5" y="1778438"/>
            <a:ext cx="4873575"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1186775" y="2665379"/>
            <a:ext cx="4873575"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256939"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256939" y="2665379"/>
            <a:ext cx="4897576"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Rectangle 2"/>
          <p:cNvSpPr>
            <a:spLocks noGrp="1"/>
          </p:cNvSpPr>
          <p:nvPr>
            <p:ph type="title"/>
          </p:nvPr>
        </p:nvSpPr>
        <p:spPr>
          <a:xfrm>
            <a:off x="609600" y="274638"/>
            <a:ext cx="10972800" cy="1143000"/>
          </a:xfrm>
          <a:prstGeom prst="rect">
            <a:avLst/>
          </a:prstGeom>
          <a:noFill/>
          <a:ln w="9525">
            <a:noFill/>
          </a:ln>
        </p:spPr>
        <p:txBody>
          <a:bodyPr anchor="ctr"/>
          <a:p>
            <a:pPr lvl="0"/>
            <a:r>
              <a:rPr lang="zh-CN" altLang="en-US"/>
              <a:t>单击此处编辑母版标题样式</a:t>
            </a:r>
            <a:endParaRPr lang="zh-CN" altLang="en-US"/>
          </a:p>
        </p:txBody>
      </p:sp>
      <p:sp>
        <p:nvSpPr>
          <p:cNvPr id="1027" name="Rectangle 3"/>
          <p:cNvSpPr>
            <a:spLocks noGrp="1"/>
          </p:cNvSpPr>
          <p:nvPr>
            <p:ph type="body" idx="1"/>
          </p:nvPr>
        </p:nvSpPr>
        <p:spPr>
          <a:xfrm>
            <a:off x="609600" y="1600200"/>
            <a:ext cx="10972800" cy="4525963"/>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fld id="{D997B5FA-0921-464F-AAE1-844C04324D75}" type="datetimeFigureOut">
              <a:rPr lang="zh-CN" altLang="en-US" smtClean="0"/>
            </a:fld>
            <a:endParaRPr lang="zh-CN" altLang="en-US"/>
          </a:p>
        </p:txBody>
      </p:sp>
      <p:sp>
        <p:nvSpPr>
          <p:cNvPr id="1029" name="Rectangle 5"/>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endParaRPr lang="zh-CN" altLang="en-US"/>
          </a:p>
        </p:txBody>
      </p:sp>
      <p:sp>
        <p:nvSpPr>
          <p:cNvPr id="1030" name="Rectangle 6"/>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DejaVu Sans" panose="020B0603030804020204" charset="2"/>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DejaVu Sans" panose="020B0603030804020204" charset="2"/>
        <a:buNone/>
        <a:defRPr b="0" i="0" u="none" kern="1200" baseline="0">
          <a:solidFill>
            <a:schemeClr val="tx1"/>
          </a:solidFill>
          <a:latin typeface="DejaVu Sans" panose="020B0603030804020204" charset="2"/>
          <a:ea typeface="方正书宋_GBK" panose="02000000000000000000" charset="-122"/>
          <a:cs typeface="+mn-cs"/>
        </a:defRPr>
      </a:lvl2pPr>
      <a:lvl3pPr marL="914400" lvl="2" indent="0" algn="l" defTabSz="914400" eaLnBrk="1" fontAlgn="base" latinLnBrk="0" hangingPunct="1">
        <a:lnSpc>
          <a:spcPct val="100000"/>
        </a:lnSpc>
        <a:spcBef>
          <a:spcPct val="0"/>
        </a:spcBef>
        <a:spcAft>
          <a:spcPct val="0"/>
        </a:spcAft>
        <a:buFont typeface="DejaVu Sans" panose="020B0603030804020204" charset="2"/>
        <a:buNone/>
        <a:defRPr b="0" i="0" u="none" kern="1200" baseline="0">
          <a:solidFill>
            <a:schemeClr val="tx1"/>
          </a:solidFill>
          <a:latin typeface="DejaVu Sans" panose="020B0603030804020204" charset="2"/>
          <a:ea typeface="方正书宋_GBK" panose="02000000000000000000" charset="-122"/>
          <a:cs typeface="+mn-cs"/>
        </a:defRPr>
      </a:lvl3pPr>
      <a:lvl4pPr marL="1371600" lvl="3" indent="0" algn="l" defTabSz="914400" eaLnBrk="1" fontAlgn="base" latinLnBrk="0" hangingPunct="1">
        <a:lnSpc>
          <a:spcPct val="100000"/>
        </a:lnSpc>
        <a:spcBef>
          <a:spcPct val="0"/>
        </a:spcBef>
        <a:spcAft>
          <a:spcPct val="0"/>
        </a:spcAft>
        <a:buFont typeface="DejaVu Sans" panose="020B0603030804020204" charset="2"/>
        <a:buNone/>
        <a:defRPr b="0" i="0" u="none" kern="1200" baseline="0">
          <a:solidFill>
            <a:schemeClr val="tx1"/>
          </a:solidFill>
          <a:latin typeface="DejaVu Sans" panose="020B0603030804020204" charset="2"/>
          <a:ea typeface="方正书宋_GBK" panose="02000000000000000000" charset="-122"/>
          <a:cs typeface="+mn-cs"/>
        </a:defRPr>
      </a:lvl4pPr>
      <a:lvl5pPr marL="1828800" lvl="4" indent="0" algn="l" defTabSz="914400" eaLnBrk="1" fontAlgn="base" latinLnBrk="0" hangingPunct="1">
        <a:lnSpc>
          <a:spcPct val="100000"/>
        </a:lnSpc>
        <a:spcBef>
          <a:spcPct val="0"/>
        </a:spcBef>
        <a:spcAft>
          <a:spcPct val="0"/>
        </a:spcAft>
        <a:buFont typeface="DejaVu Sans" panose="020B0603030804020204" charset="2"/>
        <a:buNone/>
        <a:defRPr b="0" i="0" u="none" kern="1200" baseline="0">
          <a:solidFill>
            <a:schemeClr val="tx1"/>
          </a:solidFill>
          <a:latin typeface="DejaVu Sans" panose="020B0603030804020204" charset="2"/>
          <a:ea typeface="方正书宋_GBK" panose="02000000000000000000" charset="-122"/>
          <a:cs typeface="+mn-cs"/>
        </a:defRPr>
      </a:lvl5pPr>
      <a:lvl6pPr marL="2286000" lvl="5" indent="0" algn="l" defTabSz="914400" eaLnBrk="1" fontAlgn="base" latinLnBrk="0" hangingPunct="1">
        <a:lnSpc>
          <a:spcPct val="100000"/>
        </a:lnSpc>
        <a:spcBef>
          <a:spcPct val="0"/>
        </a:spcBef>
        <a:spcAft>
          <a:spcPct val="0"/>
        </a:spcAft>
        <a:buFont typeface="DejaVu Sans" panose="020B0603030804020204" charset="2"/>
        <a:buNone/>
        <a:defRPr b="0" i="0" u="none" kern="1200" baseline="0">
          <a:solidFill>
            <a:schemeClr val="tx1"/>
          </a:solidFill>
          <a:latin typeface="DejaVu Sans" panose="020B0603030804020204" charset="2"/>
          <a:ea typeface="方正书宋_GBK" panose="02000000000000000000" charset="-122"/>
          <a:cs typeface="+mn-cs"/>
        </a:defRPr>
      </a:lvl6pPr>
      <a:lvl7pPr marL="2743200" lvl="6" indent="0" algn="l" defTabSz="914400" eaLnBrk="1" fontAlgn="base" latinLnBrk="0" hangingPunct="1">
        <a:lnSpc>
          <a:spcPct val="100000"/>
        </a:lnSpc>
        <a:spcBef>
          <a:spcPct val="0"/>
        </a:spcBef>
        <a:spcAft>
          <a:spcPct val="0"/>
        </a:spcAft>
        <a:buFont typeface="DejaVu Sans" panose="020B0603030804020204" charset="2"/>
        <a:buNone/>
        <a:defRPr b="0" i="0" u="none" kern="1200" baseline="0">
          <a:solidFill>
            <a:schemeClr val="tx1"/>
          </a:solidFill>
          <a:latin typeface="DejaVu Sans" panose="020B0603030804020204" charset="2"/>
          <a:ea typeface="方正书宋_GBK" panose="02000000000000000000" charset="-122"/>
          <a:cs typeface="+mn-cs"/>
        </a:defRPr>
      </a:lvl7pPr>
      <a:lvl8pPr marL="3200400" lvl="7" indent="0" algn="l" defTabSz="914400" eaLnBrk="1" fontAlgn="base" latinLnBrk="0" hangingPunct="1">
        <a:lnSpc>
          <a:spcPct val="100000"/>
        </a:lnSpc>
        <a:spcBef>
          <a:spcPct val="0"/>
        </a:spcBef>
        <a:spcAft>
          <a:spcPct val="0"/>
        </a:spcAft>
        <a:buFont typeface="DejaVu Sans" panose="020B0603030804020204" charset="2"/>
        <a:buNone/>
        <a:defRPr b="0" i="0" u="none" kern="1200" baseline="0">
          <a:solidFill>
            <a:schemeClr val="tx1"/>
          </a:solidFill>
          <a:latin typeface="DejaVu Sans" panose="020B0603030804020204" charset="2"/>
          <a:ea typeface="方正书宋_GBK" panose="02000000000000000000" charset="-122"/>
          <a:cs typeface="+mn-cs"/>
        </a:defRPr>
      </a:lvl8pPr>
      <a:lvl9pPr marL="3657600" lvl="8" indent="0" algn="l" defTabSz="914400" eaLnBrk="1" fontAlgn="base" latinLnBrk="0" hangingPunct="1">
        <a:lnSpc>
          <a:spcPct val="100000"/>
        </a:lnSpc>
        <a:spcBef>
          <a:spcPct val="0"/>
        </a:spcBef>
        <a:spcAft>
          <a:spcPct val="0"/>
        </a:spcAft>
        <a:buFont typeface="DejaVu Sans" panose="020B0603030804020204" charset="2"/>
        <a:buNone/>
        <a:defRPr b="0" i="0" u="none" kern="1200" baseline="0">
          <a:solidFill>
            <a:schemeClr val="tx1"/>
          </a:solidFill>
          <a:latin typeface="DejaVu Sans" panose="020B0603030804020204" charset="2"/>
          <a:ea typeface="方正书宋_GBK" panose="02000000000000000000" charset="-122"/>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9" Type="http://schemas.openxmlformats.org/officeDocument/2006/relationships/image" Target="../media/image15.png"/><Relationship Id="rId8" Type="http://schemas.openxmlformats.org/officeDocument/2006/relationships/image" Target="../media/image14.png"/><Relationship Id="rId7" Type="http://schemas.openxmlformats.org/officeDocument/2006/relationships/image" Target="../media/image13.png"/><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8" Type="http://schemas.openxmlformats.org/officeDocument/2006/relationships/slideLayout" Target="../slideLayouts/slideLayout2.xml"/><Relationship Id="rId17" Type="http://schemas.openxmlformats.org/officeDocument/2006/relationships/image" Target="../media/image23.png"/><Relationship Id="rId16" Type="http://schemas.openxmlformats.org/officeDocument/2006/relationships/image" Target="../media/image22.png"/><Relationship Id="rId15" Type="http://schemas.openxmlformats.org/officeDocument/2006/relationships/image" Target="../media/image21.png"/><Relationship Id="rId14" Type="http://schemas.openxmlformats.org/officeDocument/2006/relationships/image" Target="../media/image20.png"/><Relationship Id="rId13" Type="http://schemas.openxmlformats.org/officeDocument/2006/relationships/image" Target="../media/image19.png"/><Relationship Id="rId12" Type="http://schemas.openxmlformats.org/officeDocument/2006/relationships/image" Target="../media/image18.png"/><Relationship Id="rId11" Type="http://schemas.openxmlformats.org/officeDocument/2006/relationships/image" Target="../media/image17.png"/><Relationship Id="rId10" Type="http://schemas.openxmlformats.org/officeDocument/2006/relationships/image" Target="../media/image16.png"/><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5240" y="-8255"/>
            <a:ext cx="3293745" cy="368300"/>
          </a:xfrm>
          <a:prstGeom prst="rect">
            <a:avLst/>
          </a:prstGeom>
          <a:noFill/>
        </p:spPr>
        <p:txBody>
          <a:bodyPr wrap="square" rtlCol="0" anchor="t">
            <a:spAutoFit/>
          </a:bodyPr>
          <a:p>
            <a:r>
              <a:rPr lang="zh-CN" altLang="en-US"/>
              <a:t>Chain33 DPOS共识机制</a:t>
            </a:r>
            <a:endParaRPr lang="zh-CN" altLang="en-US"/>
          </a:p>
        </p:txBody>
      </p:sp>
      <p:pic>
        <p:nvPicPr>
          <p:cNvPr id="5" name="图片 4"/>
          <p:cNvPicPr>
            <a:picLocks noChangeAspect="1"/>
          </p:cNvPicPr>
          <p:nvPr/>
        </p:nvPicPr>
        <p:blipFill>
          <a:blip r:embed="rId1"/>
          <a:stretch>
            <a:fillRect/>
          </a:stretch>
        </p:blipFill>
        <p:spPr>
          <a:xfrm>
            <a:off x="2636520" y="579120"/>
            <a:ext cx="6432550" cy="3726815"/>
          </a:xfrm>
          <a:prstGeom prst="rect">
            <a:avLst/>
          </a:prstGeom>
        </p:spPr>
      </p:pic>
      <p:sp>
        <p:nvSpPr>
          <p:cNvPr id="6" name="文本框 5"/>
          <p:cNvSpPr txBox="1"/>
          <p:nvPr/>
        </p:nvSpPr>
        <p:spPr>
          <a:xfrm>
            <a:off x="1343660" y="4557395"/>
            <a:ext cx="9375140" cy="2030095"/>
          </a:xfrm>
          <a:prstGeom prst="rect">
            <a:avLst/>
          </a:prstGeom>
          <a:noFill/>
        </p:spPr>
        <p:txBody>
          <a:bodyPr wrap="square" rtlCol="0" anchor="t">
            <a:spAutoFit/>
          </a:bodyPr>
          <a:p>
            <a:r>
              <a:rPr lang="zh-CN" altLang="en-US" sz="1400"/>
              <a:t>一个Cycle周期中，所有委托节点按时间槽（Period）顺序轮一遍。</a:t>
            </a:r>
            <a:endParaRPr lang="zh-CN" altLang="en-US" sz="1400"/>
          </a:p>
          <a:p>
            <a:r>
              <a:rPr lang="zh-CN" altLang="en-US" sz="1400"/>
              <a:t>一个Cycle由多个Period构成，每个Period对应一个委托节点负责持续出块的时间段(时间槽)。</a:t>
            </a:r>
            <a:endParaRPr lang="zh-CN" altLang="en-US" sz="1400"/>
          </a:p>
          <a:p>
            <a:r>
              <a:rPr lang="zh-CN" altLang="en-US" sz="1400"/>
              <a:t>一个Period分为多个出块周期，每个出块周期由负责出块的节点生成一个区块，并通过P2P广播到其他节点。</a:t>
            </a:r>
            <a:endParaRPr lang="zh-CN" altLang="en-US" sz="1400"/>
          </a:p>
          <a:p>
            <a:r>
              <a:rPr lang="zh-CN" altLang="en-US" sz="1400"/>
              <a:t>Period切换时，要对已生成区块确认，并进行节点重新选举，推举出2/3多数公认的下一个Period继续负责下一个Period的出块的节点。</a:t>
            </a:r>
            <a:endParaRPr lang="zh-CN" altLang="en-US" sz="1400"/>
          </a:p>
          <a:p>
            <a:r>
              <a:rPr lang="zh-CN" altLang="en-US" sz="1400"/>
              <a:t>选举投票及切换通知确认，可以保存下来，作为证据，因为每张投票都有具体节点的签名。//该逻辑暂未实现。</a:t>
            </a:r>
            <a:endParaRPr lang="zh-CN" altLang="en-US" sz="1400"/>
          </a:p>
          <a:p>
            <a:r>
              <a:rPr lang="zh-CN" altLang="en-US" sz="1400"/>
              <a:t>对于各节点时间不同步，投票共识未达成等异常情况，可能会有部分节点、甚至全部节点停止生成区块的情况，直到错误被修正；通常情况下，各受托节点或者多数受托节点保持系统时间和时间服务器同步，可保证2/3多数的共识可以达成，系统可以正常工作。</a:t>
            </a:r>
            <a:endParaRPr lang="zh-CN" altLang="en-US" sz="1400"/>
          </a:p>
        </p:txBody>
      </p:sp>
      <p:sp>
        <p:nvSpPr>
          <p:cNvPr id="2" name="文本框 1"/>
          <p:cNvSpPr txBox="1"/>
          <p:nvPr/>
        </p:nvSpPr>
        <p:spPr>
          <a:xfrm>
            <a:off x="3832225" y="210820"/>
            <a:ext cx="3778885" cy="368300"/>
          </a:xfrm>
          <a:prstGeom prst="rect">
            <a:avLst/>
          </a:prstGeom>
          <a:noFill/>
        </p:spPr>
        <p:txBody>
          <a:bodyPr wrap="none" rtlCol="0">
            <a:spAutoFit/>
          </a:bodyPr>
          <a:p>
            <a:r>
              <a:rPr lang="zh-CN" altLang="en-US">
                <a:solidFill>
                  <a:srgbClr val="FF0000"/>
                </a:solidFill>
              </a:rPr>
              <a:t>每个</a:t>
            </a:r>
            <a:r>
              <a:rPr lang="en-US" altLang="zh-CN">
                <a:solidFill>
                  <a:srgbClr val="FF0000"/>
                </a:solidFill>
              </a:rPr>
              <a:t>Cycle</a:t>
            </a:r>
            <a:r>
              <a:rPr lang="zh-CN" altLang="en-US">
                <a:solidFill>
                  <a:srgbClr val="FF0000"/>
                </a:solidFill>
              </a:rPr>
              <a:t>的节点出块顺序重新洗牌</a:t>
            </a:r>
            <a:endParaRPr lang="zh-CN" altLang="en-US">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3148965" y="941705"/>
            <a:ext cx="678180" cy="4343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chemeClr val="tx1"/>
                </a:solidFill>
              </a:rPr>
              <a:t>N1</a:t>
            </a:r>
            <a:endParaRPr lang="en-US" altLang="zh-CN">
              <a:solidFill>
                <a:schemeClr val="tx1"/>
              </a:solidFill>
            </a:endParaRPr>
          </a:p>
        </p:txBody>
      </p:sp>
      <p:sp>
        <p:nvSpPr>
          <p:cNvPr id="5" name="矩形 4"/>
          <p:cNvSpPr/>
          <p:nvPr/>
        </p:nvSpPr>
        <p:spPr>
          <a:xfrm>
            <a:off x="4914900" y="941705"/>
            <a:ext cx="678180" cy="4343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chemeClr val="tx1"/>
                </a:solidFill>
              </a:rPr>
              <a:t>N2</a:t>
            </a:r>
            <a:endParaRPr lang="en-US" altLang="zh-CN">
              <a:solidFill>
                <a:schemeClr val="tx1"/>
              </a:solidFill>
            </a:endParaRPr>
          </a:p>
        </p:txBody>
      </p:sp>
      <p:sp>
        <p:nvSpPr>
          <p:cNvPr id="6" name="矩形 5"/>
          <p:cNvSpPr/>
          <p:nvPr/>
        </p:nvSpPr>
        <p:spPr>
          <a:xfrm>
            <a:off x="6572250" y="941705"/>
            <a:ext cx="678180" cy="4343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chemeClr val="tx1"/>
                </a:solidFill>
              </a:rPr>
              <a:t>N3</a:t>
            </a:r>
            <a:endParaRPr lang="en-US" altLang="zh-CN">
              <a:solidFill>
                <a:schemeClr val="tx1"/>
              </a:solidFill>
            </a:endParaRPr>
          </a:p>
        </p:txBody>
      </p:sp>
      <p:cxnSp>
        <p:nvCxnSpPr>
          <p:cNvPr id="7" name="直接连接符 6"/>
          <p:cNvCxnSpPr>
            <a:stCxn id="4" idx="2"/>
          </p:cNvCxnSpPr>
          <p:nvPr/>
        </p:nvCxnSpPr>
        <p:spPr>
          <a:xfrm>
            <a:off x="3488055" y="1385570"/>
            <a:ext cx="0" cy="501523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5" idx="2"/>
          </p:cNvCxnSpPr>
          <p:nvPr/>
        </p:nvCxnSpPr>
        <p:spPr>
          <a:xfrm>
            <a:off x="5253990" y="1385570"/>
            <a:ext cx="0" cy="502539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6" idx="2"/>
          </p:cNvCxnSpPr>
          <p:nvPr/>
        </p:nvCxnSpPr>
        <p:spPr>
          <a:xfrm>
            <a:off x="6911340" y="1385570"/>
            <a:ext cx="0" cy="501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857500" y="1906270"/>
            <a:ext cx="45478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857500" y="3030855"/>
            <a:ext cx="45478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857500" y="4259580"/>
            <a:ext cx="454787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857500" y="5616575"/>
            <a:ext cx="4547870"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左大括号 13"/>
          <p:cNvSpPr/>
          <p:nvPr/>
        </p:nvSpPr>
        <p:spPr>
          <a:xfrm>
            <a:off x="1342390" y="1906270"/>
            <a:ext cx="524510" cy="371030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15" name="文本框 14"/>
          <p:cNvSpPr txBox="1"/>
          <p:nvPr/>
        </p:nvSpPr>
        <p:spPr>
          <a:xfrm>
            <a:off x="759460" y="3623945"/>
            <a:ext cx="600075" cy="275590"/>
          </a:xfrm>
          <a:prstGeom prst="rect">
            <a:avLst/>
          </a:prstGeom>
          <a:noFill/>
        </p:spPr>
        <p:txBody>
          <a:bodyPr wrap="none" rtlCol="0">
            <a:spAutoFit/>
          </a:bodyPr>
          <a:p>
            <a:r>
              <a:rPr lang="en-US" altLang="zh-CN" sz="1200"/>
              <a:t>Cycle</a:t>
            </a:r>
            <a:endParaRPr lang="en-US" altLang="zh-CN" sz="1200"/>
          </a:p>
        </p:txBody>
      </p:sp>
      <p:sp>
        <p:nvSpPr>
          <p:cNvPr id="16" name="文本框 15"/>
          <p:cNvSpPr txBox="1"/>
          <p:nvPr/>
        </p:nvSpPr>
        <p:spPr>
          <a:xfrm>
            <a:off x="3802380" y="2320290"/>
            <a:ext cx="376555" cy="275590"/>
          </a:xfrm>
          <a:prstGeom prst="rect">
            <a:avLst/>
          </a:prstGeom>
          <a:noFill/>
        </p:spPr>
        <p:txBody>
          <a:bodyPr wrap="none" rtlCol="0">
            <a:spAutoFit/>
          </a:bodyPr>
          <a:p>
            <a:r>
              <a:rPr lang="en-US" altLang="zh-CN" sz="1200"/>
              <a:t>p1</a:t>
            </a:r>
            <a:endParaRPr lang="en-US" altLang="zh-CN" sz="1200"/>
          </a:p>
        </p:txBody>
      </p:sp>
      <p:sp>
        <p:nvSpPr>
          <p:cNvPr id="17" name="文本框 16"/>
          <p:cNvSpPr txBox="1"/>
          <p:nvPr/>
        </p:nvSpPr>
        <p:spPr>
          <a:xfrm>
            <a:off x="5566410" y="3511550"/>
            <a:ext cx="376555" cy="275590"/>
          </a:xfrm>
          <a:prstGeom prst="rect">
            <a:avLst/>
          </a:prstGeom>
          <a:noFill/>
        </p:spPr>
        <p:txBody>
          <a:bodyPr wrap="none" rtlCol="0">
            <a:spAutoFit/>
          </a:bodyPr>
          <a:p>
            <a:r>
              <a:rPr lang="en-US" altLang="zh-CN" sz="1200"/>
              <a:t>p2</a:t>
            </a:r>
            <a:endParaRPr lang="en-US" altLang="zh-CN" sz="1200"/>
          </a:p>
        </p:txBody>
      </p:sp>
      <p:sp>
        <p:nvSpPr>
          <p:cNvPr id="18" name="文本框 17"/>
          <p:cNvSpPr txBox="1"/>
          <p:nvPr/>
        </p:nvSpPr>
        <p:spPr>
          <a:xfrm>
            <a:off x="7244080" y="4800600"/>
            <a:ext cx="376555" cy="275590"/>
          </a:xfrm>
          <a:prstGeom prst="rect">
            <a:avLst/>
          </a:prstGeom>
          <a:noFill/>
        </p:spPr>
        <p:txBody>
          <a:bodyPr wrap="none" rtlCol="0">
            <a:spAutoFit/>
          </a:bodyPr>
          <a:p>
            <a:r>
              <a:rPr lang="en-US" altLang="zh-CN" sz="1200"/>
              <a:t>p3</a:t>
            </a:r>
            <a:endParaRPr lang="en-US" altLang="zh-CN" sz="1200"/>
          </a:p>
        </p:txBody>
      </p:sp>
      <p:sp>
        <p:nvSpPr>
          <p:cNvPr id="19" name="右大括号 18"/>
          <p:cNvSpPr/>
          <p:nvPr/>
        </p:nvSpPr>
        <p:spPr>
          <a:xfrm>
            <a:off x="3609340" y="1967230"/>
            <a:ext cx="192405" cy="101917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20" name="右大括号 19"/>
          <p:cNvSpPr/>
          <p:nvPr/>
        </p:nvSpPr>
        <p:spPr>
          <a:xfrm>
            <a:off x="5412105" y="3135630"/>
            <a:ext cx="192405" cy="101917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21" name="右大括号 20"/>
          <p:cNvSpPr/>
          <p:nvPr/>
        </p:nvSpPr>
        <p:spPr>
          <a:xfrm>
            <a:off x="7031990" y="4438650"/>
            <a:ext cx="192405" cy="101917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22" name="椭圆 21"/>
          <p:cNvSpPr/>
          <p:nvPr/>
        </p:nvSpPr>
        <p:spPr>
          <a:xfrm>
            <a:off x="3323590" y="1736725"/>
            <a:ext cx="360680" cy="3600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rgbClr val="FF0000"/>
                </a:solidFill>
              </a:rPr>
              <a:t>1</a:t>
            </a:r>
            <a:endParaRPr lang="en-US" altLang="zh-CN">
              <a:solidFill>
                <a:srgbClr val="FF0000"/>
              </a:solidFill>
            </a:endParaRPr>
          </a:p>
        </p:txBody>
      </p:sp>
      <p:sp>
        <p:nvSpPr>
          <p:cNvPr id="23" name="椭圆 22"/>
          <p:cNvSpPr/>
          <p:nvPr/>
        </p:nvSpPr>
        <p:spPr>
          <a:xfrm>
            <a:off x="3317240" y="2311400"/>
            <a:ext cx="360680" cy="3600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rgbClr val="FF0000"/>
                </a:solidFill>
              </a:rPr>
              <a:t>2</a:t>
            </a:r>
            <a:endParaRPr lang="en-US" altLang="zh-CN">
              <a:solidFill>
                <a:srgbClr val="FF0000"/>
              </a:solidFill>
            </a:endParaRPr>
          </a:p>
        </p:txBody>
      </p:sp>
      <p:sp>
        <p:nvSpPr>
          <p:cNvPr id="24" name="椭圆 23"/>
          <p:cNvSpPr/>
          <p:nvPr/>
        </p:nvSpPr>
        <p:spPr>
          <a:xfrm>
            <a:off x="5073650" y="3787140"/>
            <a:ext cx="360680" cy="3600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rgbClr val="FF0000"/>
                </a:solidFill>
              </a:rPr>
              <a:t>4</a:t>
            </a:r>
            <a:endParaRPr lang="en-US" altLang="zh-CN">
              <a:solidFill>
                <a:srgbClr val="FF0000"/>
              </a:solidFill>
            </a:endParaRPr>
          </a:p>
        </p:txBody>
      </p:sp>
      <p:sp>
        <p:nvSpPr>
          <p:cNvPr id="25" name="椭圆 24"/>
          <p:cNvSpPr/>
          <p:nvPr/>
        </p:nvSpPr>
        <p:spPr>
          <a:xfrm>
            <a:off x="3230245" y="5488305"/>
            <a:ext cx="535305" cy="4216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600">
                <a:solidFill>
                  <a:srgbClr val="FF0000"/>
                </a:solidFill>
              </a:rPr>
              <a:t>1'</a:t>
            </a:r>
            <a:endParaRPr lang="en-US" altLang="zh-CN" sz="1600">
              <a:solidFill>
                <a:srgbClr val="FF0000"/>
              </a:solidFill>
            </a:endParaRPr>
          </a:p>
        </p:txBody>
      </p:sp>
      <p:sp>
        <p:nvSpPr>
          <p:cNvPr id="27" name="文本框 26"/>
          <p:cNvSpPr txBox="1"/>
          <p:nvPr/>
        </p:nvSpPr>
        <p:spPr>
          <a:xfrm>
            <a:off x="7620635" y="1583690"/>
            <a:ext cx="3643630" cy="645160"/>
          </a:xfrm>
          <a:prstGeom prst="rect">
            <a:avLst/>
          </a:prstGeom>
          <a:noFill/>
        </p:spPr>
        <p:txBody>
          <a:bodyPr wrap="none" rtlCol="0">
            <a:spAutoFit/>
          </a:bodyPr>
          <a:p>
            <a:r>
              <a:rPr lang="en-US" altLang="zh-CN" sz="1200"/>
              <a:t>1.cycle</a:t>
            </a:r>
            <a:r>
              <a:rPr lang="zh-CN" altLang="en-US" sz="1200"/>
              <a:t>轮换</a:t>
            </a:r>
            <a:endParaRPr lang="zh-CN" altLang="en-US" sz="1200"/>
          </a:p>
          <a:p>
            <a:r>
              <a:rPr lang="zh-CN" altLang="en-US" sz="1200"/>
              <a:t>用</a:t>
            </a:r>
            <a:r>
              <a:rPr lang="en-US" altLang="zh-CN" sz="1200"/>
              <a:t>VRF</a:t>
            </a:r>
            <a:r>
              <a:rPr lang="zh-CN" altLang="en-US" sz="1200"/>
              <a:t>的</a:t>
            </a:r>
            <a:r>
              <a:rPr lang="en-US" altLang="zh-CN" sz="1200"/>
              <a:t>hash</a:t>
            </a:r>
            <a:r>
              <a:rPr lang="zh-CN" altLang="en-US" sz="1200"/>
              <a:t>及</a:t>
            </a:r>
            <a:r>
              <a:rPr lang="en-US" altLang="zh-CN" sz="1200"/>
              <a:t>last-hash</a:t>
            </a:r>
            <a:r>
              <a:rPr lang="zh-CN" altLang="en-US" sz="1200"/>
              <a:t>得到超级节点出块排序</a:t>
            </a:r>
            <a:r>
              <a:rPr lang="en-US" altLang="zh-CN" sz="1200"/>
              <a:t>O</a:t>
            </a:r>
            <a:endParaRPr lang="en-US" altLang="zh-CN" sz="1200"/>
          </a:p>
          <a:p>
            <a:r>
              <a:rPr lang="zh-CN" altLang="en-US" sz="1200"/>
              <a:t>本</a:t>
            </a:r>
            <a:r>
              <a:rPr lang="en-US" altLang="zh-CN" sz="1200"/>
              <a:t>cycle</a:t>
            </a:r>
            <a:r>
              <a:rPr lang="zh-CN" altLang="en-US" sz="1200"/>
              <a:t>的投票都用</a:t>
            </a:r>
            <a:r>
              <a:rPr lang="en-US" altLang="zh-CN" sz="1200"/>
              <a:t>O+period</a:t>
            </a:r>
            <a:r>
              <a:rPr lang="zh-CN" altLang="en-US" sz="1200"/>
              <a:t>（根据当时时间算）</a:t>
            </a:r>
            <a:endParaRPr lang="zh-CN" altLang="en-US" sz="1200"/>
          </a:p>
        </p:txBody>
      </p:sp>
      <p:sp>
        <p:nvSpPr>
          <p:cNvPr id="28" name="椭圆 27"/>
          <p:cNvSpPr/>
          <p:nvPr/>
        </p:nvSpPr>
        <p:spPr>
          <a:xfrm>
            <a:off x="5069205" y="2850515"/>
            <a:ext cx="360680" cy="3600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rgbClr val="FF0000"/>
                </a:solidFill>
              </a:rPr>
              <a:t>3</a:t>
            </a:r>
            <a:endParaRPr lang="en-US" altLang="zh-CN">
              <a:solidFill>
                <a:srgbClr val="FF0000"/>
              </a:solidFill>
            </a:endParaRPr>
          </a:p>
        </p:txBody>
      </p:sp>
      <p:sp>
        <p:nvSpPr>
          <p:cNvPr id="2" name="文本框 1"/>
          <p:cNvSpPr txBox="1"/>
          <p:nvPr/>
        </p:nvSpPr>
        <p:spPr>
          <a:xfrm>
            <a:off x="7620635" y="2362200"/>
            <a:ext cx="1110615" cy="275590"/>
          </a:xfrm>
          <a:prstGeom prst="rect">
            <a:avLst/>
          </a:prstGeom>
          <a:noFill/>
        </p:spPr>
        <p:txBody>
          <a:bodyPr wrap="none" rtlCol="0">
            <a:spAutoFit/>
          </a:bodyPr>
          <a:p>
            <a:r>
              <a:rPr lang="en-US" altLang="zh-CN" sz="1200"/>
              <a:t>2.</a:t>
            </a:r>
            <a:r>
              <a:rPr lang="zh-CN" sz="1200"/>
              <a:t>提交</a:t>
            </a:r>
            <a:r>
              <a:rPr lang="en-US" altLang="zh-CN" sz="1200"/>
              <a:t>VRF M</a:t>
            </a:r>
            <a:endParaRPr lang="en-US" altLang="zh-CN" sz="1200"/>
          </a:p>
        </p:txBody>
      </p:sp>
      <p:sp>
        <p:nvSpPr>
          <p:cNvPr id="3" name="椭圆 2"/>
          <p:cNvSpPr/>
          <p:nvPr/>
        </p:nvSpPr>
        <p:spPr>
          <a:xfrm>
            <a:off x="5069205" y="2311400"/>
            <a:ext cx="360680" cy="3600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rgbClr val="FF0000"/>
                </a:solidFill>
              </a:rPr>
              <a:t>2</a:t>
            </a:r>
            <a:endParaRPr lang="en-US" altLang="zh-CN">
              <a:solidFill>
                <a:srgbClr val="FF0000"/>
              </a:solidFill>
            </a:endParaRPr>
          </a:p>
        </p:txBody>
      </p:sp>
      <p:sp>
        <p:nvSpPr>
          <p:cNvPr id="26" name="椭圆 25"/>
          <p:cNvSpPr/>
          <p:nvPr/>
        </p:nvSpPr>
        <p:spPr>
          <a:xfrm>
            <a:off x="6731000" y="2311400"/>
            <a:ext cx="360680" cy="3600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rgbClr val="FF0000"/>
                </a:solidFill>
              </a:rPr>
              <a:t>2</a:t>
            </a:r>
            <a:endParaRPr lang="en-US" altLang="zh-CN">
              <a:solidFill>
                <a:srgbClr val="FF0000"/>
              </a:solidFill>
            </a:endParaRPr>
          </a:p>
        </p:txBody>
      </p:sp>
      <p:cxnSp>
        <p:nvCxnSpPr>
          <p:cNvPr id="29" name="直接连接符 28"/>
          <p:cNvCxnSpPr/>
          <p:nvPr/>
        </p:nvCxnSpPr>
        <p:spPr>
          <a:xfrm>
            <a:off x="2571115" y="3592830"/>
            <a:ext cx="4700905" cy="0"/>
          </a:xfrm>
          <a:prstGeom prst="line">
            <a:avLst/>
          </a:prstGeom>
          <a:ln w="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2727960" y="3181985"/>
            <a:ext cx="1674495" cy="275590"/>
          </a:xfrm>
          <a:prstGeom prst="rect">
            <a:avLst/>
          </a:prstGeom>
          <a:noFill/>
        </p:spPr>
        <p:txBody>
          <a:bodyPr wrap="none" rtlCol="0" anchor="t">
            <a:spAutoFit/>
          </a:bodyPr>
          <a:p>
            <a:r>
              <a:rPr lang="en-US" altLang="zh-CN" sz="1200">
                <a:sym typeface="+mn-ea"/>
              </a:rPr>
              <a:t>phase1</a:t>
            </a:r>
            <a:r>
              <a:rPr lang="zh-CN" altLang="en-US" sz="1200">
                <a:sym typeface="+mn-ea"/>
              </a:rPr>
              <a:t>：注册</a:t>
            </a:r>
            <a:r>
              <a:rPr lang="en-US" altLang="zh-CN" sz="1200">
                <a:sym typeface="+mn-ea"/>
              </a:rPr>
              <a:t>VRF M</a:t>
            </a:r>
            <a:endParaRPr lang="en-US" altLang="zh-CN" sz="1200">
              <a:sym typeface="+mn-ea"/>
            </a:endParaRPr>
          </a:p>
        </p:txBody>
      </p:sp>
      <p:sp>
        <p:nvSpPr>
          <p:cNvPr id="31" name="文本框 30"/>
          <p:cNvSpPr txBox="1"/>
          <p:nvPr/>
        </p:nvSpPr>
        <p:spPr>
          <a:xfrm>
            <a:off x="2727960" y="3731895"/>
            <a:ext cx="1741170" cy="275590"/>
          </a:xfrm>
          <a:prstGeom prst="rect">
            <a:avLst/>
          </a:prstGeom>
          <a:noFill/>
        </p:spPr>
        <p:txBody>
          <a:bodyPr wrap="none" rtlCol="0" anchor="t">
            <a:spAutoFit/>
          </a:bodyPr>
          <a:p>
            <a:r>
              <a:rPr lang="en-US" altLang="zh-CN" sz="1200">
                <a:sym typeface="+mn-ea"/>
              </a:rPr>
              <a:t>phase2</a:t>
            </a:r>
            <a:r>
              <a:rPr lang="zh-CN" altLang="en-US" sz="1200">
                <a:sym typeface="+mn-ea"/>
              </a:rPr>
              <a:t>：注册</a:t>
            </a:r>
            <a:r>
              <a:rPr lang="en-US" altLang="zh-CN" sz="1200">
                <a:sym typeface="+mn-ea"/>
              </a:rPr>
              <a:t>VRF RP</a:t>
            </a:r>
            <a:endParaRPr lang="en-US" altLang="zh-CN" sz="1200">
              <a:sym typeface="+mn-ea"/>
            </a:endParaRPr>
          </a:p>
        </p:txBody>
      </p:sp>
      <p:sp>
        <p:nvSpPr>
          <p:cNvPr id="32" name="文本框 31"/>
          <p:cNvSpPr txBox="1"/>
          <p:nvPr/>
        </p:nvSpPr>
        <p:spPr>
          <a:xfrm>
            <a:off x="7620635" y="2892425"/>
            <a:ext cx="3042920" cy="275590"/>
          </a:xfrm>
          <a:prstGeom prst="rect">
            <a:avLst/>
          </a:prstGeom>
          <a:noFill/>
        </p:spPr>
        <p:txBody>
          <a:bodyPr wrap="none" rtlCol="0">
            <a:spAutoFit/>
          </a:bodyPr>
          <a:p>
            <a:pPr algn="l"/>
            <a:r>
              <a:rPr lang="en-US" altLang="zh-CN" sz="1200"/>
              <a:t>3.</a:t>
            </a:r>
            <a:r>
              <a:rPr lang="zh-CN" altLang="en-US" sz="1200">
                <a:sym typeface="+mn-ea"/>
              </a:rPr>
              <a:t>投票都用</a:t>
            </a:r>
            <a:r>
              <a:rPr lang="en-US" altLang="zh-CN" sz="1200">
                <a:sym typeface="+mn-ea"/>
              </a:rPr>
              <a:t>O+period</a:t>
            </a:r>
            <a:r>
              <a:rPr lang="zh-CN" altLang="en-US" sz="1200">
                <a:sym typeface="+mn-ea"/>
              </a:rPr>
              <a:t>（根据当时时间算）</a:t>
            </a:r>
            <a:endParaRPr lang="en-US" altLang="zh-CN" sz="1200"/>
          </a:p>
        </p:txBody>
      </p:sp>
      <p:sp>
        <p:nvSpPr>
          <p:cNvPr id="33" name="椭圆 32"/>
          <p:cNvSpPr/>
          <p:nvPr/>
        </p:nvSpPr>
        <p:spPr>
          <a:xfrm>
            <a:off x="6731000" y="4079875"/>
            <a:ext cx="360680" cy="3600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rgbClr val="FF0000"/>
                </a:solidFill>
              </a:rPr>
              <a:t>5</a:t>
            </a:r>
            <a:endParaRPr lang="en-US" altLang="zh-CN">
              <a:solidFill>
                <a:srgbClr val="FF0000"/>
              </a:solidFill>
            </a:endParaRPr>
          </a:p>
        </p:txBody>
      </p:sp>
      <p:sp>
        <p:nvSpPr>
          <p:cNvPr id="34" name="文本框 33"/>
          <p:cNvSpPr txBox="1"/>
          <p:nvPr/>
        </p:nvSpPr>
        <p:spPr>
          <a:xfrm>
            <a:off x="7620635" y="3829685"/>
            <a:ext cx="1177290" cy="275590"/>
          </a:xfrm>
          <a:prstGeom prst="rect">
            <a:avLst/>
          </a:prstGeom>
          <a:noFill/>
        </p:spPr>
        <p:txBody>
          <a:bodyPr wrap="none" rtlCol="0">
            <a:spAutoFit/>
          </a:bodyPr>
          <a:p>
            <a:pPr algn="l"/>
            <a:r>
              <a:rPr lang="en-US" altLang="zh-CN" sz="1200"/>
              <a:t>4.</a:t>
            </a:r>
            <a:r>
              <a:rPr lang="zh-CN" sz="1200">
                <a:sym typeface="+mn-ea"/>
              </a:rPr>
              <a:t>注册</a:t>
            </a:r>
            <a:r>
              <a:rPr lang="en-US" altLang="zh-CN" sz="1200">
                <a:sym typeface="+mn-ea"/>
              </a:rPr>
              <a:t>VRF RP</a:t>
            </a:r>
            <a:endParaRPr lang="en-US" altLang="zh-CN" sz="1200">
              <a:sym typeface="+mn-ea"/>
            </a:endParaRPr>
          </a:p>
        </p:txBody>
      </p:sp>
      <p:sp>
        <p:nvSpPr>
          <p:cNvPr id="35" name="文本框 34"/>
          <p:cNvSpPr txBox="1"/>
          <p:nvPr/>
        </p:nvSpPr>
        <p:spPr>
          <a:xfrm>
            <a:off x="7620635" y="4122420"/>
            <a:ext cx="3042920" cy="275590"/>
          </a:xfrm>
          <a:prstGeom prst="rect">
            <a:avLst/>
          </a:prstGeom>
          <a:noFill/>
        </p:spPr>
        <p:txBody>
          <a:bodyPr wrap="none" rtlCol="0">
            <a:spAutoFit/>
          </a:bodyPr>
          <a:p>
            <a:pPr algn="l"/>
            <a:r>
              <a:rPr lang="en-US" altLang="zh-CN" sz="1200"/>
              <a:t>5.</a:t>
            </a:r>
            <a:r>
              <a:rPr lang="zh-CN" altLang="en-US" sz="1200">
                <a:sym typeface="+mn-ea"/>
              </a:rPr>
              <a:t>投票都用</a:t>
            </a:r>
            <a:r>
              <a:rPr lang="en-US" altLang="zh-CN" sz="1200">
                <a:sym typeface="+mn-ea"/>
              </a:rPr>
              <a:t>O+period</a:t>
            </a:r>
            <a:r>
              <a:rPr lang="zh-CN" altLang="en-US" sz="1200">
                <a:sym typeface="+mn-ea"/>
              </a:rPr>
              <a:t>（根据当时时间算）</a:t>
            </a:r>
            <a:endParaRPr lang="en-US" altLang="zh-CN" sz="1200"/>
          </a:p>
        </p:txBody>
      </p:sp>
      <p:sp>
        <p:nvSpPr>
          <p:cNvPr id="36" name="文本框 35"/>
          <p:cNvSpPr txBox="1"/>
          <p:nvPr/>
        </p:nvSpPr>
        <p:spPr>
          <a:xfrm>
            <a:off x="7620635" y="5264785"/>
            <a:ext cx="3685540" cy="645160"/>
          </a:xfrm>
          <a:prstGeom prst="rect">
            <a:avLst/>
          </a:prstGeom>
          <a:noFill/>
        </p:spPr>
        <p:txBody>
          <a:bodyPr wrap="none" rtlCol="0">
            <a:spAutoFit/>
          </a:bodyPr>
          <a:p>
            <a:pPr algn="l"/>
            <a:r>
              <a:rPr lang="en-US" altLang="zh-CN" sz="1200"/>
              <a:t>1‘.cycle</a:t>
            </a:r>
            <a:r>
              <a:rPr lang="zh-CN" altLang="en-US" sz="1200"/>
              <a:t>轮换</a:t>
            </a:r>
            <a:endParaRPr lang="zh-CN" altLang="en-US" sz="1200"/>
          </a:p>
          <a:p>
            <a:pPr algn="l"/>
            <a:r>
              <a:rPr lang="zh-CN" altLang="en-US" sz="1200"/>
              <a:t>用</a:t>
            </a:r>
            <a:r>
              <a:rPr lang="en-US" altLang="zh-CN" sz="1200"/>
              <a:t>VRF</a:t>
            </a:r>
            <a:r>
              <a:rPr lang="zh-CN" altLang="en-US" sz="1200"/>
              <a:t>的</a:t>
            </a:r>
            <a:r>
              <a:rPr lang="en-US" altLang="zh-CN" sz="1200"/>
              <a:t>hash</a:t>
            </a:r>
            <a:r>
              <a:rPr lang="zh-CN" altLang="en-US" sz="1200"/>
              <a:t>及</a:t>
            </a:r>
            <a:r>
              <a:rPr lang="en-US" altLang="zh-CN" sz="1200"/>
              <a:t>last-hash</a:t>
            </a:r>
            <a:r>
              <a:rPr lang="zh-CN" altLang="en-US" sz="1200"/>
              <a:t>得到</a:t>
            </a:r>
            <a:r>
              <a:rPr lang="zh-CN" altLang="en-US" sz="1200">
                <a:sym typeface="+mn-ea"/>
              </a:rPr>
              <a:t>超级节点出块</a:t>
            </a:r>
            <a:r>
              <a:rPr lang="zh-CN" altLang="en-US" sz="1200"/>
              <a:t>排序</a:t>
            </a:r>
            <a:r>
              <a:rPr lang="en-US" altLang="zh-CN" sz="1200"/>
              <a:t>O'</a:t>
            </a:r>
            <a:endParaRPr lang="en-US" altLang="zh-CN" sz="1200"/>
          </a:p>
          <a:p>
            <a:pPr algn="l"/>
            <a:r>
              <a:rPr lang="zh-CN" altLang="en-US" sz="1200"/>
              <a:t>本</a:t>
            </a:r>
            <a:r>
              <a:rPr lang="en-US" altLang="zh-CN" sz="1200"/>
              <a:t>cycle</a:t>
            </a:r>
            <a:r>
              <a:rPr lang="zh-CN" altLang="en-US" sz="1200"/>
              <a:t>的投票都用</a:t>
            </a:r>
            <a:r>
              <a:rPr lang="en-US" altLang="zh-CN" sz="1200"/>
              <a:t>O'+period</a:t>
            </a:r>
            <a:r>
              <a:rPr lang="zh-CN" altLang="en-US" sz="1200"/>
              <a:t>（根据当时时间算）</a:t>
            </a:r>
            <a:endParaRPr lang="zh-CN" altLang="en-US" sz="1200"/>
          </a:p>
        </p:txBody>
      </p:sp>
      <p:sp>
        <p:nvSpPr>
          <p:cNvPr id="61" name="文本框 60"/>
          <p:cNvSpPr txBox="1"/>
          <p:nvPr/>
        </p:nvSpPr>
        <p:spPr>
          <a:xfrm>
            <a:off x="0" y="-8255"/>
            <a:ext cx="5878195" cy="460375"/>
          </a:xfrm>
          <a:prstGeom prst="rect">
            <a:avLst/>
          </a:prstGeom>
          <a:noFill/>
        </p:spPr>
        <p:txBody>
          <a:bodyPr wrap="none" rtlCol="0">
            <a:spAutoFit/>
          </a:bodyPr>
          <a:p>
            <a:r>
              <a:rPr lang="en-US" altLang="zh-CN" sz="2400"/>
              <a:t>VRF</a:t>
            </a:r>
            <a:r>
              <a:rPr lang="zh-CN" altLang="en-US" sz="2400"/>
              <a:t>洗牌方式决定每一个</a:t>
            </a:r>
            <a:r>
              <a:rPr lang="en-US" altLang="zh-CN" sz="2400"/>
              <a:t>Cycle</a:t>
            </a:r>
            <a:r>
              <a:rPr lang="zh-CN" altLang="en-US" sz="2400"/>
              <a:t>的出块顺序</a:t>
            </a:r>
            <a:endParaRPr lang="zh-CN" altLang="en-US" sz="2400"/>
          </a:p>
        </p:txBody>
      </p:sp>
      <p:sp>
        <p:nvSpPr>
          <p:cNvPr id="37" name="文本框 36"/>
          <p:cNvSpPr txBox="1"/>
          <p:nvPr/>
        </p:nvSpPr>
        <p:spPr>
          <a:xfrm>
            <a:off x="1800225" y="3425190"/>
            <a:ext cx="770890" cy="306705"/>
          </a:xfrm>
          <a:prstGeom prst="rect">
            <a:avLst/>
          </a:prstGeom>
          <a:noFill/>
        </p:spPr>
        <p:txBody>
          <a:bodyPr wrap="none" rtlCol="0">
            <a:spAutoFit/>
          </a:bodyPr>
          <a:p>
            <a:r>
              <a:rPr lang="en-US" altLang="zh-CN" sz="1400">
                <a:solidFill>
                  <a:srgbClr val="FF0000"/>
                </a:solidFill>
              </a:rPr>
              <a:t>Middle</a:t>
            </a:r>
            <a:endParaRPr lang="en-US" altLang="zh-CN" sz="1400">
              <a:solidFill>
                <a:srgbClr val="FF0000"/>
              </a:solidFill>
            </a:endParaRPr>
          </a:p>
        </p:txBody>
      </p:sp>
      <p:sp>
        <p:nvSpPr>
          <p:cNvPr id="38" name="文本框 37"/>
          <p:cNvSpPr txBox="1"/>
          <p:nvPr/>
        </p:nvSpPr>
        <p:spPr>
          <a:xfrm>
            <a:off x="1753235" y="1763395"/>
            <a:ext cx="1104265" cy="306705"/>
          </a:xfrm>
          <a:prstGeom prst="rect">
            <a:avLst/>
          </a:prstGeom>
          <a:noFill/>
        </p:spPr>
        <p:txBody>
          <a:bodyPr wrap="none" rtlCol="0">
            <a:spAutoFit/>
          </a:bodyPr>
          <a:p>
            <a:r>
              <a:rPr lang="en-US" altLang="zh-CN" sz="1400">
                <a:solidFill>
                  <a:srgbClr val="FF0000"/>
                </a:solidFill>
              </a:rPr>
              <a:t>CycleStart</a:t>
            </a:r>
            <a:endParaRPr lang="en-US" altLang="zh-CN" sz="1400">
              <a:solidFill>
                <a:srgbClr val="FF0000"/>
              </a:solidFill>
            </a:endParaRPr>
          </a:p>
        </p:txBody>
      </p:sp>
      <p:sp>
        <p:nvSpPr>
          <p:cNvPr id="39" name="文本框 38"/>
          <p:cNvSpPr txBox="1"/>
          <p:nvPr/>
        </p:nvSpPr>
        <p:spPr>
          <a:xfrm>
            <a:off x="1768475" y="5433695"/>
            <a:ext cx="1073785" cy="306705"/>
          </a:xfrm>
          <a:prstGeom prst="rect">
            <a:avLst/>
          </a:prstGeom>
          <a:noFill/>
        </p:spPr>
        <p:txBody>
          <a:bodyPr wrap="none" rtlCol="0">
            <a:spAutoFit/>
          </a:bodyPr>
          <a:p>
            <a:r>
              <a:rPr lang="en-US" altLang="zh-CN" sz="1400">
                <a:solidFill>
                  <a:srgbClr val="FF0000"/>
                </a:solidFill>
              </a:rPr>
              <a:t>CycleStop</a:t>
            </a:r>
            <a:endParaRPr lang="en-US" altLang="zh-CN" sz="140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5080" y="-8255"/>
            <a:ext cx="5655310" cy="460375"/>
          </a:xfrm>
          <a:prstGeom prst="rect">
            <a:avLst/>
          </a:prstGeom>
          <a:noFill/>
        </p:spPr>
        <p:txBody>
          <a:bodyPr wrap="none" rtlCol="0" anchor="t">
            <a:spAutoFit/>
          </a:bodyPr>
          <a:p>
            <a:pPr lvl="0" algn="l"/>
            <a:r>
              <a:rPr lang="en-US" altLang="zh-CN" sz="2400">
                <a:sym typeface="+mn-ea"/>
              </a:rPr>
              <a:t>采用VRF算法来确定超级节点的出块顺序</a:t>
            </a:r>
            <a:endParaRPr lang="en-US" altLang="zh-CN" sz="2400">
              <a:sym typeface="+mn-ea"/>
            </a:endParaRPr>
          </a:p>
        </p:txBody>
      </p:sp>
      <p:sp>
        <p:nvSpPr>
          <p:cNvPr id="6" name="文本框 5"/>
          <p:cNvSpPr txBox="1"/>
          <p:nvPr/>
        </p:nvSpPr>
        <p:spPr>
          <a:xfrm>
            <a:off x="1076325" y="775335"/>
            <a:ext cx="9156700" cy="1106805"/>
          </a:xfrm>
          <a:prstGeom prst="rect">
            <a:avLst/>
          </a:prstGeom>
          <a:noFill/>
        </p:spPr>
        <p:txBody>
          <a:bodyPr wrap="square" rtlCol="0" anchor="t">
            <a:spAutoFit/>
          </a:bodyPr>
          <a:p>
            <a:r>
              <a:rPr lang="zh-CN" altLang="en-US"/>
              <a:t>VRF要点：</a:t>
            </a:r>
            <a:endParaRPr lang="zh-CN" altLang="en-US"/>
          </a:p>
          <a:p>
            <a:r>
              <a:rPr lang="zh-CN" altLang="en-US" sz="1200"/>
              <a:t>k, pk := GenerateKey() //生成secp256k1公私钥</a:t>
            </a:r>
            <a:endParaRPr lang="zh-CN" altLang="en-US" sz="1200"/>
          </a:p>
          <a:p>
            <a:r>
              <a:rPr lang="zh-CN" altLang="en-US" sz="1200"/>
              <a:t>r, p := k.Evaluate(m)  //私钥对明文m计算出r,p，并对外公布</a:t>
            </a:r>
            <a:endParaRPr lang="zh-CN" altLang="en-US" sz="1200"/>
          </a:p>
          <a:p>
            <a:r>
              <a:rPr lang="zh-CN" altLang="en-US" sz="1200"/>
              <a:t>r' := pk.ProofToHash(m, p) //可以用公钥对m，p进行计算，得到的r'</a:t>
            </a:r>
            <a:endParaRPr lang="zh-CN" altLang="en-US" sz="1200"/>
          </a:p>
          <a:p>
            <a:r>
              <a:rPr lang="zh-CN" altLang="en-US" sz="1200"/>
              <a:t>r == r' //如果与r一致，则得到验证</a:t>
            </a:r>
            <a:endParaRPr lang="zh-CN" altLang="en-US" sz="1200"/>
          </a:p>
        </p:txBody>
      </p:sp>
      <p:sp>
        <p:nvSpPr>
          <p:cNvPr id="7" name="文本框 6"/>
          <p:cNvSpPr txBox="1"/>
          <p:nvPr/>
        </p:nvSpPr>
        <p:spPr>
          <a:xfrm>
            <a:off x="1076325" y="2193925"/>
            <a:ext cx="8769350" cy="368300"/>
          </a:xfrm>
          <a:prstGeom prst="rect">
            <a:avLst/>
          </a:prstGeom>
          <a:noFill/>
        </p:spPr>
        <p:txBody>
          <a:bodyPr wrap="square" rtlCol="0" anchor="t">
            <a:spAutoFit/>
          </a:bodyPr>
          <a:p>
            <a:r>
              <a:rPr lang="zh-CN" altLang="en-US"/>
              <a:t>Dpos超级节点MRP发布及节点更替示意图:</a:t>
            </a:r>
            <a:endParaRPr lang="zh-CN" altLang="en-US"/>
          </a:p>
        </p:txBody>
      </p:sp>
      <p:pic>
        <p:nvPicPr>
          <p:cNvPr id="8" name="图片 7"/>
          <p:cNvPicPr>
            <a:picLocks noChangeAspect="1"/>
          </p:cNvPicPr>
          <p:nvPr/>
        </p:nvPicPr>
        <p:blipFill>
          <a:blip r:embed="rId1"/>
          <a:stretch>
            <a:fillRect/>
          </a:stretch>
        </p:blipFill>
        <p:spPr>
          <a:xfrm>
            <a:off x="3348990" y="2995930"/>
            <a:ext cx="5546090" cy="259143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2863215" y="941705"/>
            <a:ext cx="678180" cy="4343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chemeClr val="tx1"/>
                </a:solidFill>
              </a:rPr>
              <a:t>N1</a:t>
            </a:r>
            <a:endParaRPr lang="en-US" altLang="zh-CN">
              <a:solidFill>
                <a:schemeClr val="tx1"/>
              </a:solidFill>
            </a:endParaRPr>
          </a:p>
        </p:txBody>
      </p:sp>
      <p:sp>
        <p:nvSpPr>
          <p:cNvPr id="5" name="矩形 4"/>
          <p:cNvSpPr/>
          <p:nvPr/>
        </p:nvSpPr>
        <p:spPr>
          <a:xfrm>
            <a:off x="4629150" y="941705"/>
            <a:ext cx="678180" cy="4343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chemeClr val="tx1"/>
                </a:solidFill>
              </a:rPr>
              <a:t>N2</a:t>
            </a:r>
            <a:endParaRPr lang="en-US" altLang="zh-CN">
              <a:solidFill>
                <a:schemeClr val="tx1"/>
              </a:solidFill>
            </a:endParaRPr>
          </a:p>
        </p:txBody>
      </p:sp>
      <p:sp>
        <p:nvSpPr>
          <p:cNvPr id="6" name="矩形 5"/>
          <p:cNvSpPr/>
          <p:nvPr/>
        </p:nvSpPr>
        <p:spPr>
          <a:xfrm>
            <a:off x="6286500" y="941705"/>
            <a:ext cx="678180" cy="4343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chemeClr val="tx1"/>
                </a:solidFill>
              </a:rPr>
              <a:t>N3</a:t>
            </a:r>
            <a:endParaRPr lang="en-US" altLang="zh-CN">
              <a:solidFill>
                <a:schemeClr val="tx1"/>
              </a:solidFill>
            </a:endParaRPr>
          </a:p>
        </p:txBody>
      </p:sp>
      <p:cxnSp>
        <p:nvCxnSpPr>
          <p:cNvPr id="7" name="直接连接符 6"/>
          <p:cNvCxnSpPr>
            <a:stCxn id="4" idx="2"/>
          </p:cNvCxnSpPr>
          <p:nvPr/>
        </p:nvCxnSpPr>
        <p:spPr>
          <a:xfrm>
            <a:off x="3192780" y="1376045"/>
            <a:ext cx="0" cy="501523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5" idx="2"/>
          </p:cNvCxnSpPr>
          <p:nvPr/>
        </p:nvCxnSpPr>
        <p:spPr>
          <a:xfrm>
            <a:off x="4958715" y="1376045"/>
            <a:ext cx="0" cy="502539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6" idx="2"/>
          </p:cNvCxnSpPr>
          <p:nvPr/>
        </p:nvCxnSpPr>
        <p:spPr>
          <a:xfrm>
            <a:off x="6616065" y="1376045"/>
            <a:ext cx="0" cy="501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571750" y="1906270"/>
            <a:ext cx="653478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571750" y="5254625"/>
            <a:ext cx="6623685"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左大括号 13"/>
          <p:cNvSpPr/>
          <p:nvPr/>
        </p:nvSpPr>
        <p:spPr>
          <a:xfrm>
            <a:off x="1056640" y="1906270"/>
            <a:ext cx="524510" cy="334772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15" name="文本框 14"/>
          <p:cNvSpPr txBox="1"/>
          <p:nvPr/>
        </p:nvSpPr>
        <p:spPr>
          <a:xfrm>
            <a:off x="75565" y="3455035"/>
            <a:ext cx="981075" cy="275590"/>
          </a:xfrm>
          <a:prstGeom prst="rect">
            <a:avLst/>
          </a:prstGeom>
          <a:noFill/>
        </p:spPr>
        <p:txBody>
          <a:bodyPr wrap="none" rtlCol="0">
            <a:spAutoFit/>
          </a:bodyPr>
          <a:p>
            <a:r>
              <a:rPr lang="en-US" altLang="zh-CN" sz="1200"/>
              <a:t>New Cycle</a:t>
            </a:r>
            <a:endParaRPr lang="en-US" altLang="zh-CN" sz="1200"/>
          </a:p>
        </p:txBody>
      </p:sp>
      <p:sp>
        <p:nvSpPr>
          <p:cNvPr id="23" name="椭圆 22"/>
          <p:cNvSpPr/>
          <p:nvPr/>
        </p:nvSpPr>
        <p:spPr>
          <a:xfrm>
            <a:off x="6435725" y="1926590"/>
            <a:ext cx="360680" cy="3600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rgbClr val="FF0000"/>
                </a:solidFill>
              </a:rPr>
              <a:t>2</a:t>
            </a:r>
            <a:endParaRPr lang="en-US" altLang="zh-CN">
              <a:solidFill>
                <a:srgbClr val="FF0000"/>
              </a:solidFill>
            </a:endParaRPr>
          </a:p>
        </p:txBody>
      </p:sp>
      <p:sp>
        <p:nvSpPr>
          <p:cNvPr id="24" name="椭圆 23"/>
          <p:cNvSpPr/>
          <p:nvPr/>
        </p:nvSpPr>
        <p:spPr>
          <a:xfrm>
            <a:off x="2761615" y="4007485"/>
            <a:ext cx="360680" cy="3600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rgbClr val="FF0000"/>
                </a:solidFill>
              </a:rPr>
              <a:t>4</a:t>
            </a:r>
            <a:endParaRPr lang="en-US" altLang="zh-CN">
              <a:solidFill>
                <a:srgbClr val="FF0000"/>
              </a:solidFill>
            </a:endParaRPr>
          </a:p>
        </p:txBody>
      </p:sp>
      <p:sp>
        <p:nvSpPr>
          <p:cNvPr id="25" name="椭圆 24"/>
          <p:cNvSpPr/>
          <p:nvPr/>
        </p:nvSpPr>
        <p:spPr>
          <a:xfrm>
            <a:off x="2620645" y="5164455"/>
            <a:ext cx="535305" cy="4216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600">
                <a:solidFill>
                  <a:srgbClr val="FF0000"/>
                </a:solidFill>
              </a:rPr>
              <a:t>1'</a:t>
            </a:r>
            <a:endParaRPr lang="en-US" altLang="zh-CN" sz="1600">
              <a:solidFill>
                <a:srgbClr val="FF0000"/>
              </a:solidFill>
            </a:endParaRPr>
          </a:p>
        </p:txBody>
      </p:sp>
      <p:sp>
        <p:nvSpPr>
          <p:cNvPr id="27" name="文本框 26"/>
          <p:cNvSpPr txBox="1"/>
          <p:nvPr/>
        </p:nvSpPr>
        <p:spPr>
          <a:xfrm>
            <a:off x="8941435" y="1432560"/>
            <a:ext cx="3137535" cy="553085"/>
          </a:xfrm>
          <a:prstGeom prst="rect">
            <a:avLst/>
          </a:prstGeom>
          <a:noFill/>
        </p:spPr>
        <p:txBody>
          <a:bodyPr wrap="square" rtlCol="0">
            <a:spAutoFit/>
          </a:bodyPr>
          <a:p>
            <a:r>
              <a:rPr lang="en-US" altLang="zh-CN" sz="1000"/>
              <a:t>1.cycle</a:t>
            </a:r>
            <a:r>
              <a:rPr lang="zh-CN" altLang="en-US" sz="1000"/>
              <a:t>轮换</a:t>
            </a:r>
            <a:endParaRPr lang="zh-CN" altLang="en-US" sz="1000"/>
          </a:p>
          <a:p>
            <a:r>
              <a:rPr lang="zh-CN" altLang="en-US" sz="1000"/>
              <a:t>用</a:t>
            </a:r>
            <a:r>
              <a:rPr lang="en-US" altLang="zh-CN" sz="1000"/>
              <a:t>VRF</a:t>
            </a:r>
            <a:r>
              <a:rPr lang="zh-CN" altLang="en-US" sz="1000"/>
              <a:t>的</a:t>
            </a:r>
            <a:r>
              <a:rPr lang="en-US" altLang="zh-CN" sz="1000"/>
              <a:t>hash</a:t>
            </a:r>
            <a:r>
              <a:rPr lang="zh-CN" altLang="en-US" sz="1000"/>
              <a:t>得到超级节点出块排序</a:t>
            </a:r>
            <a:r>
              <a:rPr lang="en-US" altLang="zh-CN" sz="1000"/>
              <a:t>O</a:t>
            </a:r>
            <a:endParaRPr lang="en-US" altLang="zh-CN" sz="1000"/>
          </a:p>
          <a:p>
            <a:r>
              <a:rPr lang="zh-CN" altLang="en-US" sz="1000"/>
              <a:t>本</a:t>
            </a:r>
            <a:r>
              <a:rPr lang="en-US" altLang="zh-CN" sz="1000"/>
              <a:t>cycle</a:t>
            </a:r>
            <a:r>
              <a:rPr lang="zh-CN" altLang="en-US" sz="1000"/>
              <a:t>的投票都用</a:t>
            </a:r>
            <a:r>
              <a:rPr lang="en-US" altLang="zh-CN" sz="1000"/>
              <a:t>O+period</a:t>
            </a:r>
            <a:r>
              <a:rPr lang="zh-CN" altLang="en-US" sz="1000"/>
              <a:t>（根据当时时间算）</a:t>
            </a:r>
            <a:endParaRPr lang="zh-CN" altLang="en-US" sz="1000"/>
          </a:p>
        </p:txBody>
      </p:sp>
      <p:sp>
        <p:nvSpPr>
          <p:cNvPr id="28" name="椭圆 27"/>
          <p:cNvSpPr/>
          <p:nvPr/>
        </p:nvSpPr>
        <p:spPr>
          <a:xfrm>
            <a:off x="2761615" y="2376170"/>
            <a:ext cx="360680" cy="3600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rgbClr val="FF0000"/>
                </a:solidFill>
              </a:rPr>
              <a:t>3</a:t>
            </a:r>
            <a:endParaRPr lang="en-US" altLang="zh-CN">
              <a:solidFill>
                <a:srgbClr val="FF0000"/>
              </a:solidFill>
            </a:endParaRPr>
          </a:p>
        </p:txBody>
      </p:sp>
      <p:sp>
        <p:nvSpPr>
          <p:cNvPr id="2" name="文本框 1"/>
          <p:cNvSpPr txBox="1"/>
          <p:nvPr/>
        </p:nvSpPr>
        <p:spPr>
          <a:xfrm>
            <a:off x="8950960" y="2580640"/>
            <a:ext cx="3053080" cy="245110"/>
          </a:xfrm>
          <a:prstGeom prst="rect">
            <a:avLst/>
          </a:prstGeom>
          <a:noFill/>
        </p:spPr>
        <p:txBody>
          <a:bodyPr wrap="none" rtlCol="0">
            <a:spAutoFit/>
          </a:bodyPr>
          <a:p>
            <a:r>
              <a:rPr lang="en-US" altLang="zh-CN" sz="1000"/>
              <a:t>3.</a:t>
            </a:r>
            <a:r>
              <a:rPr lang="zh-CN" altLang="en-US" sz="1000"/>
              <a:t>各超级节点通过交易</a:t>
            </a:r>
            <a:r>
              <a:rPr lang="zh-CN" sz="1000"/>
              <a:t>提交</a:t>
            </a:r>
            <a:r>
              <a:rPr lang="en-US" altLang="zh-CN" sz="1000"/>
              <a:t>VRF M</a:t>
            </a:r>
            <a:r>
              <a:rPr lang="zh-CN" altLang="en-US" sz="1000"/>
              <a:t>信息到</a:t>
            </a:r>
            <a:r>
              <a:rPr lang="en-US" altLang="zh-CN" sz="1000"/>
              <a:t>DPos</a:t>
            </a:r>
            <a:r>
              <a:rPr lang="zh-CN" altLang="en-US" sz="1000"/>
              <a:t>合约</a:t>
            </a:r>
            <a:endParaRPr lang="zh-CN" altLang="en-US" sz="1000"/>
          </a:p>
        </p:txBody>
      </p:sp>
      <p:cxnSp>
        <p:nvCxnSpPr>
          <p:cNvPr id="29" name="直接连接符 28"/>
          <p:cNvCxnSpPr/>
          <p:nvPr/>
        </p:nvCxnSpPr>
        <p:spPr>
          <a:xfrm>
            <a:off x="2285365" y="3592830"/>
            <a:ext cx="8368665" cy="0"/>
          </a:xfrm>
          <a:prstGeom prst="line">
            <a:avLst/>
          </a:prstGeom>
          <a:ln w="0">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2355215" y="3032760"/>
            <a:ext cx="1674495" cy="275590"/>
          </a:xfrm>
          <a:prstGeom prst="rect">
            <a:avLst/>
          </a:prstGeom>
          <a:noFill/>
        </p:spPr>
        <p:txBody>
          <a:bodyPr wrap="none" rtlCol="0" anchor="t">
            <a:spAutoFit/>
          </a:bodyPr>
          <a:p>
            <a:r>
              <a:rPr lang="en-US" altLang="zh-CN" sz="1200">
                <a:sym typeface="+mn-ea"/>
              </a:rPr>
              <a:t>phase1</a:t>
            </a:r>
            <a:r>
              <a:rPr lang="zh-CN" altLang="en-US" sz="1200">
                <a:sym typeface="+mn-ea"/>
              </a:rPr>
              <a:t>：注册</a:t>
            </a:r>
            <a:r>
              <a:rPr lang="en-US" altLang="zh-CN" sz="1200">
                <a:sym typeface="+mn-ea"/>
              </a:rPr>
              <a:t>VRF M</a:t>
            </a:r>
            <a:endParaRPr lang="en-US" altLang="zh-CN" sz="1200">
              <a:sym typeface="+mn-ea"/>
            </a:endParaRPr>
          </a:p>
        </p:txBody>
      </p:sp>
      <p:sp>
        <p:nvSpPr>
          <p:cNvPr id="31" name="文本框 30"/>
          <p:cNvSpPr txBox="1"/>
          <p:nvPr/>
        </p:nvSpPr>
        <p:spPr>
          <a:xfrm>
            <a:off x="2355215" y="3731895"/>
            <a:ext cx="1741170" cy="275590"/>
          </a:xfrm>
          <a:prstGeom prst="rect">
            <a:avLst/>
          </a:prstGeom>
          <a:noFill/>
        </p:spPr>
        <p:txBody>
          <a:bodyPr wrap="none" rtlCol="0" anchor="t">
            <a:spAutoFit/>
          </a:bodyPr>
          <a:p>
            <a:r>
              <a:rPr lang="en-US" altLang="zh-CN" sz="1200">
                <a:sym typeface="+mn-ea"/>
              </a:rPr>
              <a:t>phase2</a:t>
            </a:r>
            <a:r>
              <a:rPr lang="zh-CN" altLang="en-US" sz="1200">
                <a:sym typeface="+mn-ea"/>
              </a:rPr>
              <a:t>：注册</a:t>
            </a:r>
            <a:r>
              <a:rPr lang="en-US" altLang="zh-CN" sz="1200">
                <a:sym typeface="+mn-ea"/>
              </a:rPr>
              <a:t>VRF RP</a:t>
            </a:r>
            <a:endParaRPr lang="en-US" altLang="zh-CN" sz="1200">
              <a:sym typeface="+mn-ea"/>
            </a:endParaRPr>
          </a:p>
        </p:txBody>
      </p:sp>
      <p:sp>
        <p:nvSpPr>
          <p:cNvPr id="61" name="文本框 60"/>
          <p:cNvSpPr txBox="1"/>
          <p:nvPr/>
        </p:nvSpPr>
        <p:spPr>
          <a:xfrm>
            <a:off x="0" y="-8255"/>
            <a:ext cx="5539105" cy="460375"/>
          </a:xfrm>
          <a:prstGeom prst="rect">
            <a:avLst/>
          </a:prstGeom>
          <a:noFill/>
        </p:spPr>
        <p:txBody>
          <a:bodyPr wrap="none" rtlCol="0">
            <a:spAutoFit/>
          </a:bodyPr>
          <a:p>
            <a:r>
              <a:rPr lang="en-US" sz="2400"/>
              <a:t>DPos</a:t>
            </a:r>
            <a:r>
              <a:rPr lang="zh-CN" altLang="en-US" sz="2400"/>
              <a:t>共识与</a:t>
            </a:r>
            <a:r>
              <a:rPr lang="en-US" altLang="zh-CN" sz="2400"/>
              <a:t>DPos</a:t>
            </a:r>
            <a:r>
              <a:rPr lang="zh-CN" altLang="en-US" sz="2400"/>
              <a:t>合约的配合时序（</a:t>
            </a:r>
            <a:r>
              <a:rPr lang="en-US" altLang="zh-CN" sz="2400"/>
              <a:t>1</a:t>
            </a:r>
            <a:r>
              <a:rPr lang="zh-CN" altLang="en-US" sz="2400"/>
              <a:t>）</a:t>
            </a:r>
            <a:endParaRPr lang="zh-CN" altLang="en-US" sz="2400"/>
          </a:p>
        </p:txBody>
      </p:sp>
      <p:sp>
        <p:nvSpPr>
          <p:cNvPr id="37" name="文本框 36"/>
          <p:cNvSpPr txBox="1"/>
          <p:nvPr/>
        </p:nvSpPr>
        <p:spPr>
          <a:xfrm>
            <a:off x="1514475" y="3425190"/>
            <a:ext cx="770890" cy="306705"/>
          </a:xfrm>
          <a:prstGeom prst="rect">
            <a:avLst/>
          </a:prstGeom>
          <a:noFill/>
        </p:spPr>
        <p:txBody>
          <a:bodyPr wrap="none" rtlCol="0">
            <a:spAutoFit/>
          </a:bodyPr>
          <a:p>
            <a:r>
              <a:rPr lang="en-US" altLang="zh-CN" sz="1400">
                <a:solidFill>
                  <a:srgbClr val="FF0000"/>
                </a:solidFill>
              </a:rPr>
              <a:t>Middle</a:t>
            </a:r>
            <a:endParaRPr lang="en-US" altLang="zh-CN" sz="1400">
              <a:solidFill>
                <a:srgbClr val="FF0000"/>
              </a:solidFill>
            </a:endParaRPr>
          </a:p>
        </p:txBody>
      </p:sp>
      <p:sp>
        <p:nvSpPr>
          <p:cNvPr id="38" name="文本框 37"/>
          <p:cNvSpPr txBox="1"/>
          <p:nvPr/>
        </p:nvSpPr>
        <p:spPr>
          <a:xfrm>
            <a:off x="1467485" y="1763395"/>
            <a:ext cx="1104265" cy="306705"/>
          </a:xfrm>
          <a:prstGeom prst="rect">
            <a:avLst/>
          </a:prstGeom>
          <a:noFill/>
        </p:spPr>
        <p:txBody>
          <a:bodyPr wrap="none" rtlCol="0">
            <a:spAutoFit/>
          </a:bodyPr>
          <a:p>
            <a:r>
              <a:rPr lang="en-US" altLang="zh-CN" sz="1400">
                <a:solidFill>
                  <a:srgbClr val="FF0000"/>
                </a:solidFill>
              </a:rPr>
              <a:t>CycleStart</a:t>
            </a:r>
            <a:endParaRPr lang="en-US" altLang="zh-CN" sz="1400">
              <a:solidFill>
                <a:srgbClr val="FF0000"/>
              </a:solidFill>
            </a:endParaRPr>
          </a:p>
        </p:txBody>
      </p:sp>
      <p:sp>
        <p:nvSpPr>
          <p:cNvPr id="39" name="文本框 38"/>
          <p:cNvSpPr txBox="1"/>
          <p:nvPr/>
        </p:nvSpPr>
        <p:spPr>
          <a:xfrm>
            <a:off x="1482725" y="5071745"/>
            <a:ext cx="1073785" cy="306705"/>
          </a:xfrm>
          <a:prstGeom prst="rect">
            <a:avLst/>
          </a:prstGeom>
          <a:noFill/>
        </p:spPr>
        <p:txBody>
          <a:bodyPr wrap="none" rtlCol="0">
            <a:spAutoFit/>
          </a:bodyPr>
          <a:p>
            <a:r>
              <a:rPr lang="en-US" altLang="zh-CN" sz="1400">
                <a:solidFill>
                  <a:srgbClr val="FF0000"/>
                </a:solidFill>
              </a:rPr>
              <a:t>CycleStop</a:t>
            </a:r>
            <a:endParaRPr lang="en-US" altLang="zh-CN" sz="1400">
              <a:solidFill>
                <a:srgbClr val="FF0000"/>
              </a:solidFill>
            </a:endParaRPr>
          </a:p>
        </p:txBody>
      </p:sp>
      <p:sp>
        <p:nvSpPr>
          <p:cNvPr id="40" name="矩形 39"/>
          <p:cNvSpPr/>
          <p:nvPr/>
        </p:nvSpPr>
        <p:spPr>
          <a:xfrm>
            <a:off x="8602345" y="951230"/>
            <a:ext cx="678180" cy="4343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200">
                <a:solidFill>
                  <a:schemeClr val="tx1"/>
                </a:solidFill>
              </a:rPr>
              <a:t>DPos</a:t>
            </a:r>
            <a:r>
              <a:rPr lang="zh-CN" altLang="en-US" sz="1200">
                <a:solidFill>
                  <a:schemeClr val="tx1"/>
                </a:solidFill>
              </a:rPr>
              <a:t>合约</a:t>
            </a:r>
            <a:endParaRPr lang="zh-CN" altLang="en-US" sz="1200">
              <a:solidFill>
                <a:schemeClr val="tx1"/>
              </a:solidFill>
            </a:endParaRPr>
          </a:p>
        </p:txBody>
      </p:sp>
      <p:cxnSp>
        <p:nvCxnSpPr>
          <p:cNvPr id="41" name="直接连接符 40"/>
          <p:cNvCxnSpPr>
            <a:stCxn id="40" idx="2"/>
          </p:cNvCxnSpPr>
          <p:nvPr/>
        </p:nvCxnSpPr>
        <p:spPr>
          <a:xfrm>
            <a:off x="8931910" y="1385570"/>
            <a:ext cx="0" cy="501777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flipH="1">
            <a:off x="4965700" y="1598930"/>
            <a:ext cx="1670685" cy="0"/>
          </a:xfrm>
          <a:prstGeom prst="straightConnector1">
            <a:avLst/>
          </a:prstGeom>
          <a:ln>
            <a:solidFill>
              <a:srgbClr val="092FF1"/>
            </a:solidFill>
            <a:tailEnd type="arrow"/>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flipH="1">
            <a:off x="3202940" y="1778635"/>
            <a:ext cx="3425190" cy="0"/>
          </a:xfrm>
          <a:prstGeom prst="straightConnector1">
            <a:avLst/>
          </a:prstGeom>
          <a:ln>
            <a:solidFill>
              <a:srgbClr val="092FF1"/>
            </a:solidFill>
            <a:tailEnd type="arrow"/>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5006340" y="1334135"/>
            <a:ext cx="1607820" cy="245110"/>
          </a:xfrm>
          <a:prstGeom prst="rect">
            <a:avLst/>
          </a:prstGeom>
          <a:noFill/>
        </p:spPr>
        <p:txBody>
          <a:bodyPr wrap="none" rtlCol="0" anchor="t">
            <a:spAutoFit/>
          </a:bodyPr>
          <a:p>
            <a:r>
              <a:rPr lang="zh-CN" altLang="en-US" sz="1000">
                <a:solidFill>
                  <a:srgbClr val="092FF1"/>
                </a:solidFill>
                <a:sym typeface="+mn-ea"/>
              </a:rPr>
              <a:t>同步</a:t>
            </a:r>
            <a:r>
              <a:rPr lang="en-US" sz="1000">
                <a:solidFill>
                  <a:srgbClr val="092FF1"/>
                </a:solidFill>
                <a:sym typeface="+mn-ea"/>
              </a:rPr>
              <a:t>CBInfo{stopHash}</a:t>
            </a:r>
            <a:endParaRPr lang="en-US" sz="1000">
              <a:solidFill>
                <a:srgbClr val="092FF1"/>
              </a:solidFill>
              <a:sym typeface="+mn-ea"/>
            </a:endParaRPr>
          </a:p>
        </p:txBody>
      </p:sp>
      <p:sp>
        <p:nvSpPr>
          <p:cNvPr id="45" name="文本框 44"/>
          <p:cNvSpPr txBox="1"/>
          <p:nvPr/>
        </p:nvSpPr>
        <p:spPr>
          <a:xfrm>
            <a:off x="3340735" y="1493520"/>
            <a:ext cx="1607820" cy="245110"/>
          </a:xfrm>
          <a:prstGeom prst="rect">
            <a:avLst/>
          </a:prstGeom>
          <a:noFill/>
        </p:spPr>
        <p:txBody>
          <a:bodyPr wrap="none" rtlCol="0" anchor="t">
            <a:spAutoFit/>
          </a:bodyPr>
          <a:p>
            <a:r>
              <a:rPr lang="zh-CN" altLang="en-US" sz="1000">
                <a:solidFill>
                  <a:srgbClr val="092FF1"/>
                </a:solidFill>
                <a:sym typeface="+mn-ea"/>
              </a:rPr>
              <a:t>同步</a:t>
            </a:r>
            <a:r>
              <a:rPr lang="en-US" sz="1000">
                <a:solidFill>
                  <a:srgbClr val="092FF1"/>
                </a:solidFill>
                <a:sym typeface="+mn-ea"/>
              </a:rPr>
              <a:t>CBInfo{stopHash}</a:t>
            </a:r>
            <a:endParaRPr lang="en-US" sz="1000">
              <a:solidFill>
                <a:srgbClr val="092FF1"/>
              </a:solidFill>
              <a:sym typeface="+mn-ea"/>
            </a:endParaRPr>
          </a:p>
        </p:txBody>
      </p:sp>
      <p:cxnSp>
        <p:nvCxnSpPr>
          <p:cNvPr id="48" name="直接箭头连接符 47"/>
          <p:cNvCxnSpPr/>
          <p:nvPr/>
        </p:nvCxnSpPr>
        <p:spPr>
          <a:xfrm>
            <a:off x="6616700" y="2106295"/>
            <a:ext cx="2322830" cy="0"/>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49" name="文本框 48"/>
          <p:cNvSpPr txBox="1"/>
          <p:nvPr/>
        </p:nvSpPr>
        <p:spPr>
          <a:xfrm>
            <a:off x="7388225" y="1859280"/>
            <a:ext cx="577850" cy="275590"/>
          </a:xfrm>
          <a:prstGeom prst="rect">
            <a:avLst/>
          </a:prstGeom>
          <a:noFill/>
        </p:spPr>
        <p:txBody>
          <a:bodyPr wrap="none" rtlCol="0" anchor="t">
            <a:spAutoFit/>
          </a:bodyPr>
          <a:p>
            <a:r>
              <a:rPr lang="en-US" sz="1200">
                <a:solidFill>
                  <a:srgbClr val="FFC000"/>
                </a:solidFill>
                <a:sym typeface="+mn-ea"/>
              </a:rPr>
              <a:t>CBTx</a:t>
            </a:r>
            <a:endParaRPr lang="en-US" sz="1200">
              <a:solidFill>
                <a:srgbClr val="FFC000"/>
              </a:solidFill>
              <a:sym typeface="+mn-ea"/>
            </a:endParaRPr>
          </a:p>
        </p:txBody>
      </p:sp>
      <p:sp>
        <p:nvSpPr>
          <p:cNvPr id="50" name="文本框 49"/>
          <p:cNvSpPr txBox="1"/>
          <p:nvPr/>
        </p:nvSpPr>
        <p:spPr>
          <a:xfrm>
            <a:off x="8950960" y="2016125"/>
            <a:ext cx="2935605" cy="553085"/>
          </a:xfrm>
          <a:prstGeom prst="rect">
            <a:avLst/>
          </a:prstGeom>
          <a:noFill/>
        </p:spPr>
        <p:txBody>
          <a:bodyPr wrap="square" rtlCol="0">
            <a:spAutoFit/>
          </a:bodyPr>
          <a:p>
            <a:r>
              <a:rPr lang="en-US" altLang="zh-CN" sz="1000"/>
              <a:t>2.</a:t>
            </a:r>
            <a:r>
              <a:rPr lang="zh-CN" altLang="en-US" sz="1000"/>
              <a:t>前一</a:t>
            </a:r>
            <a:r>
              <a:rPr lang="en-US" altLang="zh-CN" sz="1000"/>
              <a:t>cycle</a:t>
            </a:r>
            <a:r>
              <a:rPr lang="zh-CN" altLang="en-US" sz="1000"/>
              <a:t>的最终</a:t>
            </a:r>
            <a:r>
              <a:rPr lang="en-US" altLang="zh-CN" sz="1000"/>
              <a:t>CBInfo</a:t>
            </a:r>
            <a:r>
              <a:rPr lang="zh-CN" altLang="en-US" sz="1000"/>
              <a:t>被写入合约</a:t>
            </a:r>
            <a:endParaRPr lang="zh-CN" sz="1000"/>
          </a:p>
          <a:p>
            <a:r>
              <a:rPr lang="zh-CN" sz="1000"/>
              <a:t>如果有节点重启，也可以从</a:t>
            </a:r>
            <a:r>
              <a:rPr lang="en-US" altLang="zh-CN" sz="1000"/>
              <a:t>Block</a:t>
            </a:r>
            <a:r>
              <a:rPr lang="zh-CN" altLang="en-US" sz="1000"/>
              <a:t>中快速获得上一轮的</a:t>
            </a:r>
            <a:r>
              <a:rPr lang="en-US" altLang="zh-CN" sz="1000"/>
              <a:t>CBInfo</a:t>
            </a:r>
            <a:r>
              <a:rPr lang="zh-CN" altLang="en-US" sz="1000"/>
              <a:t>，进行投票计算</a:t>
            </a:r>
            <a:endParaRPr lang="zh-CN" altLang="en-US" sz="1000"/>
          </a:p>
        </p:txBody>
      </p:sp>
      <p:sp>
        <p:nvSpPr>
          <p:cNvPr id="51" name="椭圆 50"/>
          <p:cNvSpPr/>
          <p:nvPr/>
        </p:nvSpPr>
        <p:spPr>
          <a:xfrm>
            <a:off x="2761615" y="1769110"/>
            <a:ext cx="360680" cy="3600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rgbClr val="FF0000"/>
                </a:solidFill>
              </a:rPr>
              <a:t>1</a:t>
            </a:r>
            <a:endParaRPr lang="en-US" altLang="zh-CN">
              <a:solidFill>
                <a:srgbClr val="FF0000"/>
              </a:solidFill>
            </a:endParaRPr>
          </a:p>
        </p:txBody>
      </p:sp>
      <p:cxnSp>
        <p:nvCxnSpPr>
          <p:cNvPr id="52" name="直接箭头连接符 51"/>
          <p:cNvCxnSpPr/>
          <p:nvPr/>
        </p:nvCxnSpPr>
        <p:spPr>
          <a:xfrm>
            <a:off x="6622415" y="2409825"/>
            <a:ext cx="2296160" cy="0"/>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7264400" y="2164715"/>
            <a:ext cx="1026795" cy="245110"/>
          </a:xfrm>
          <a:prstGeom prst="rect">
            <a:avLst/>
          </a:prstGeom>
          <a:noFill/>
        </p:spPr>
        <p:txBody>
          <a:bodyPr wrap="none" rtlCol="0" anchor="t">
            <a:spAutoFit/>
          </a:bodyPr>
          <a:p>
            <a:r>
              <a:rPr lang="en-US" sz="1000">
                <a:solidFill>
                  <a:srgbClr val="FFC000"/>
                </a:solidFill>
                <a:sym typeface="+mn-ea"/>
              </a:rPr>
              <a:t>RegistVrfMTx</a:t>
            </a:r>
            <a:endParaRPr lang="en-US" altLang="en-US" sz="1000">
              <a:solidFill>
                <a:srgbClr val="FFC000"/>
              </a:solidFill>
              <a:sym typeface="+mn-ea"/>
            </a:endParaRPr>
          </a:p>
        </p:txBody>
      </p:sp>
      <p:cxnSp>
        <p:nvCxnSpPr>
          <p:cNvPr id="55" name="直接箭头连接符 54"/>
          <p:cNvCxnSpPr/>
          <p:nvPr/>
        </p:nvCxnSpPr>
        <p:spPr>
          <a:xfrm>
            <a:off x="4959985" y="2555875"/>
            <a:ext cx="3952240" cy="0"/>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5418455" y="2335530"/>
            <a:ext cx="1026795" cy="245110"/>
          </a:xfrm>
          <a:prstGeom prst="rect">
            <a:avLst/>
          </a:prstGeom>
          <a:noFill/>
        </p:spPr>
        <p:txBody>
          <a:bodyPr wrap="none" rtlCol="0" anchor="t">
            <a:spAutoFit/>
          </a:bodyPr>
          <a:p>
            <a:r>
              <a:rPr lang="en-US" sz="1000">
                <a:solidFill>
                  <a:srgbClr val="FFC000"/>
                </a:solidFill>
                <a:sym typeface="+mn-ea"/>
              </a:rPr>
              <a:t>RegistVrfMTx</a:t>
            </a:r>
            <a:endParaRPr lang="en-US" altLang="en-US" sz="1000">
              <a:solidFill>
                <a:srgbClr val="FFC000"/>
              </a:solidFill>
              <a:sym typeface="+mn-ea"/>
            </a:endParaRPr>
          </a:p>
        </p:txBody>
      </p:sp>
      <p:cxnSp>
        <p:nvCxnSpPr>
          <p:cNvPr id="57" name="直接箭头连接符 56"/>
          <p:cNvCxnSpPr/>
          <p:nvPr/>
        </p:nvCxnSpPr>
        <p:spPr>
          <a:xfrm>
            <a:off x="3194050" y="2701925"/>
            <a:ext cx="5711825" cy="0"/>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58" name="文本框 57"/>
          <p:cNvSpPr txBox="1"/>
          <p:nvPr/>
        </p:nvSpPr>
        <p:spPr>
          <a:xfrm>
            <a:off x="3611880" y="2481580"/>
            <a:ext cx="1026795" cy="245110"/>
          </a:xfrm>
          <a:prstGeom prst="rect">
            <a:avLst/>
          </a:prstGeom>
          <a:noFill/>
        </p:spPr>
        <p:txBody>
          <a:bodyPr wrap="none" rtlCol="0" anchor="t">
            <a:spAutoFit/>
          </a:bodyPr>
          <a:p>
            <a:r>
              <a:rPr lang="en-US" sz="1000">
                <a:solidFill>
                  <a:srgbClr val="FFC000"/>
                </a:solidFill>
                <a:sym typeface="+mn-ea"/>
              </a:rPr>
              <a:t>RegistVrfMTx</a:t>
            </a:r>
            <a:endParaRPr lang="en-US" altLang="en-US" sz="1000">
              <a:solidFill>
                <a:srgbClr val="FFC000"/>
              </a:solidFill>
              <a:sym typeface="+mn-ea"/>
            </a:endParaRPr>
          </a:p>
        </p:txBody>
      </p:sp>
      <p:cxnSp>
        <p:nvCxnSpPr>
          <p:cNvPr id="59" name="直接箭头连接符 58"/>
          <p:cNvCxnSpPr/>
          <p:nvPr/>
        </p:nvCxnSpPr>
        <p:spPr>
          <a:xfrm>
            <a:off x="6635115" y="4146550"/>
            <a:ext cx="2296160" cy="0"/>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60" name="文本框 59"/>
          <p:cNvSpPr txBox="1"/>
          <p:nvPr/>
        </p:nvSpPr>
        <p:spPr>
          <a:xfrm>
            <a:off x="7248525" y="3901440"/>
            <a:ext cx="1082040" cy="245110"/>
          </a:xfrm>
          <a:prstGeom prst="rect">
            <a:avLst/>
          </a:prstGeom>
          <a:noFill/>
        </p:spPr>
        <p:txBody>
          <a:bodyPr wrap="none" rtlCol="0" anchor="t">
            <a:spAutoFit/>
          </a:bodyPr>
          <a:p>
            <a:r>
              <a:rPr lang="en-US" sz="1000">
                <a:solidFill>
                  <a:srgbClr val="FFC000"/>
                </a:solidFill>
                <a:sym typeface="+mn-ea"/>
              </a:rPr>
              <a:t>RegistVrfRPTx</a:t>
            </a:r>
            <a:endParaRPr lang="en-US" altLang="en-US" sz="1000">
              <a:solidFill>
                <a:srgbClr val="FFC000"/>
              </a:solidFill>
              <a:sym typeface="+mn-ea"/>
            </a:endParaRPr>
          </a:p>
        </p:txBody>
      </p:sp>
      <p:cxnSp>
        <p:nvCxnSpPr>
          <p:cNvPr id="62" name="直接箭头连接符 61"/>
          <p:cNvCxnSpPr/>
          <p:nvPr/>
        </p:nvCxnSpPr>
        <p:spPr>
          <a:xfrm>
            <a:off x="4982210" y="4292600"/>
            <a:ext cx="3952240" cy="0"/>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63" name="文本框 62"/>
          <p:cNvSpPr txBox="1"/>
          <p:nvPr/>
        </p:nvSpPr>
        <p:spPr>
          <a:xfrm>
            <a:off x="5440680" y="4072255"/>
            <a:ext cx="1082040" cy="245110"/>
          </a:xfrm>
          <a:prstGeom prst="rect">
            <a:avLst/>
          </a:prstGeom>
          <a:noFill/>
        </p:spPr>
        <p:txBody>
          <a:bodyPr wrap="none" rtlCol="0" anchor="t">
            <a:spAutoFit/>
          </a:bodyPr>
          <a:p>
            <a:r>
              <a:rPr lang="en-US" sz="1000">
                <a:solidFill>
                  <a:srgbClr val="FFC000"/>
                </a:solidFill>
                <a:sym typeface="+mn-ea"/>
              </a:rPr>
              <a:t>RegistVrfRPTx</a:t>
            </a:r>
            <a:endParaRPr lang="en-US" altLang="en-US" sz="1000">
              <a:solidFill>
                <a:srgbClr val="FFC000"/>
              </a:solidFill>
              <a:sym typeface="+mn-ea"/>
            </a:endParaRPr>
          </a:p>
        </p:txBody>
      </p:sp>
      <p:cxnSp>
        <p:nvCxnSpPr>
          <p:cNvPr id="64" name="直接箭头连接符 63"/>
          <p:cNvCxnSpPr/>
          <p:nvPr/>
        </p:nvCxnSpPr>
        <p:spPr>
          <a:xfrm>
            <a:off x="3216275" y="4438650"/>
            <a:ext cx="5711825" cy="0"/>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65" name="文本框 64"/>
          <p:cNvSpPr txBox="1"/>
          <p:nvPr/>
        </p:nvSpPr>
        <p:spPr>
          <a:xfrm>
            <a:off x="3634105" y="4218305"/>
            <a:ext cx="1082040" cy="245110"/>
          </a:xfrm>
          <a:prstGeom prst="rect">
            <a:avLst/>
          </a:prstGeom>
          <a:noFill/>
        </p:spPr>
        <p:txBody>
          <a:bodyPr wrap="none" rtlCol="0" anchor="t">
            <a:spAutoFit/>
          </a:bodyPr>
          <a:p>
            <a:r>
              <a:rPr lang="en-US" sz="1000">
                <a:solidFill>
                  <a:srgbClr val="FFC000"/>
                </a:solidFill>
                <a:sym typeface="+mn-ea"/>
              </a:rPr>
              <a:t>RegistVrfRPTx</a:t>
            </a:r>
            <a:endParaRPr lang="en-US" altLang="en-US" sz="1000">
              <a:solidFill>
                <a:srgbClr val="FFC000"/>
              </a:solidFill>
              <a:sym typeface="+mn-ea"/>
            </a:endParaRPr>
          </a:p>
        </p:txBody>
      </p:sp>
      <p:sp>
        <p:nvSpPr>
          <p:cNvPr id="66" name="文本框 65"/>
          <p:cNvSpPr txBox="1"/>
          <p:nvPr/>
        </p:nvSpPr>
        <p:spPr>
          <a:xfrm>
            <a:off x="8950960" y="4091940"/>
            <a:ext cx="3108325" cy="245110"/>
          </a:xfrm>
          <a:prstGeom prst="rect">
            <a:avLst/>
          </a:prstGeom>
          <a:noFill/>
        </p:spPr>
        <p:txBody>
          <a:bodyPr wrap="none" rtlCol="0">
            <a:spAutoFit/>
          </a:bodyPr>
          <a:p>
            <a:r>
              <a:rPr lang="en-US" altLang="zh-CN" sz="1000"/>
              <a:t>4.</a:t>
            </a:r>
            <a:r>
              <a:rPr lang="zh-CN" altLang="en-US" sz="1000"/>
              <a:t>各超级节点通过交易</a:t>
            </a:r>
            <a:r>
              <a:rPr lang="zh-CN" sz="1000"/>
              <a:t>提交</a:t>
            </a:r>
            <a:r>
              <a:rPr lang="en-US" altLang="zh-CN" sz="1000"/>
              <a:t>VRF RP</a:t>
            </a:r>
            <a:r>
              <a:rPr lang="zh-CN" altLang="en-US" sz="1000"/>
              <a:t>信息到</a:t>
            </a:r>
            <a:r>
              <a:rPr lang="en-US" altLang="zh-CN" sz="1000"/>
              <a:t>DPos</a:t>
            </a:r>
            <a:r>
              <a:rPr lang="zh-CN" altLang="en-US" sz="1000"/>
              <a:t>合约</a:t>
            </a:r>
            <a:endParaRPr lang="zh-CN" altLang="en-US" sz="1000"/>
          </a:p>
        </p:txBody>
      </p:sp>
      <p:sp>
        <p:nvSpPr>
          <p:cNvPr id="67" name="文本框 66"/>
          <p:cNvSpPr txBox="1"/>
          <p:nvPr/>
        </p:nvSpPr>
        <p:spPr>
          <a:xfrm>
            <a:off x="8950960" y="5216525"/>
            <a:ext cx="3137535" cy="553085"/>
          </a:xfrm>
          <a:prstGeom prst="rect">
            <a:avLst/>
          </a:prstGeom>
          <a:noFill/>
        </p:spPr>
        <p:txBody>
          <a:bodyPr wrap="square" rtlCol="0">
            <a:spAutoFit/>
          </a:bodyPr>
          <a:p>
            <a:r>
              <a:rPr lang="en-US" altLang="zh-CN" sz="1000"/>
              <a:t>1‘.cycle</a:t>
            </a:r>
            <a:r>
              <a:rPr lang="zh-CN" altLang="en-US" sz="1000"/>
              <a:t>轮换</a:t>
            </a:r>
            <a:endParaRPr lang="zh-CN" altLang="en-US" sz="1000"/>
          </a:p>
          <a:p>
            <a:r>
              <a:rPr lang="zh-CN" altLang="en-US" sz="1000"/>
              <a:t>用</a:t>
            </a:r>
            <a:r>
              <a:rPr lang="en-US" altLang="zh-CN" sz="1000"/>
              <a:t>VRF</a:t>
            </a:r>
            <a:r>
              <a:rPr lang="zh-CN" altLang="en-US" sz="1000"/>
              <a:t>的</a:t>
            </a:r>
            <a:r>
              <a:rPr lang="en-US" altLang="zh-CN" sz="1000"/>
              <a:t>hash</a:t>
            </a:r>
            <a:r>
              <a:rPr lang="zh-CN" altLang="en-US" sz="1000"/>
              <a:t>得到超级节点出块排序</a:t>
            </a:r>
            <a:r>
              <a:rPr lang="en-US" altLang="zh-CN" sz="1000"/>
              <a:t>O</a:t>
            </a:r>
            <a:endParaRPr lang="en-US" altLang="zh-CN" sz="1000"/>
          </a:p>
          <a:p>
            <a:r>
              <a:rPr lang="zh-CN" altLang="en-US" sz="1000"/>
              <a:t>本</a:t>
            </a:r>
            <a:r>
              <a:rPr lang="en-US" altLang="zh-CN" sz="1000"/>
              <a:t>cycle</a:t>
            </a:r>
            <a:r>
              <a:rPr lang="zh-CN" altLang="en-US" sz="1000"/>
              <a:t>的投票都用</a:t>
            </a:r>
            <a:r>
              <a:rPr lang="en-US" altLang="zh-CN" sz="1000"/>
              <a:t>O+period</a:t>
            </a:r>
            <a:r>
              <a:rPr lang="zh-CN" altLang="en-US" sz="1000"/>
              <a:t>（根据当时时间算）</a:t>
            </a:r>
            <a:endParaRPr lang="zh-CN" altLang="en-US" sz="1000"/>
          </a:p>
        </p:txBody>
      </p:sp>
      <p:sp>
        <p:nvSpPr>
          <p:cNvPr id="68" name="文本框 67"/>
          <p:cNvSpPr txBox="1"/>
          <p:nvPr/>
        </p:nvSpPr>
        <p:spPr>
          <a:xfrm>
            <a:off x="3281680" y="4730750"/>
            <a:ext cx="1607820" cy="245110"/>
          </a:xfrm>
          <a:prstGeom prst="rect">
            <a:avLst/>
          </a:prstGeom>
          <a:noFill/>
        </p:spPr>
        <p:txBody>
          <a:bodyPr wrap="none" rtlCol="0" anchor="t">
            <a:spAutoFit/>
          </a:bodyPr>
          <a:p>
            <a:r>
              <a:rPr lang="zh-CN" altLang="en-US" sz="1000">
                <a:solidFill>
                  <a:srgbClr val="092FF1"/>
                </a:solidFill>
                <a:sym typeface="+mn-ea"/>
              </a:rPr>
              <a:t>同步</a:t>
            </a:r>
            <a:r>
              <a:rPr lang="en-US" sz="1000">
                <a:solidFill>
                  <a:srgbClr val="092FF1"/>
                </a:solidFill>
                <a:sym typeface="+mn-ea"/>
              </a:rPr>
              <a:t>CBInfo{stopHash}</a:t>
            </a:r>
            <a:endParaRPr lang="en-US" sz="1000">
              <a:solidFill>
                <a:srgbClr val="092FF1"/>
              </a:solidFill>
              <a:sym typeface="+mn-ea"/>
            </a:endParaRPr>
          </a:p>
        </p:txBody>
      </p:sp>
      <p:sp>
        <p:nvSpPr>
          <p:cNvPr id="69" name="文本框 68"/>
          <p:cNvSpPr txBox="1"/>
          <p:nvPr/>
        </p:nvSpPr>
        <p:spPr>
          <a:xfrm>
            <a:off x="3275965" y="4983480"/>
            <a:ext cx="1607820" cy="245110"/>
          </a:xfrm>
          <a:prstGeom prst="rect">
            <a:avLst/>
          </a:prstGeom>
          <a:noFill/>
        </p:spPr>
        <p:txBody>
          <a:bodyPr wrap="none" rtlCol="0" anchor="t">
            <a:spAutoFit/>
          </a:bodyPr>
          <a:p>
            <a:r>
              <a:rPr lang="zh-CN" altLang="en-US" sz="1000">
                <a:solidFill>
                  <a:srgbClr val="092FF1"/>
                </a:solidFill>
                <a:sym typeface="+mn-ea"/>
              </a:rPr>
              <a:t>同步</a:t>
            </a:r>
            <a:r>
              <a:rPr lang="en-US" sz="1000">
                <a:solidFill>
                  <a:srgbClr val="092FF1"/>
                </a:solidFill>
                <a:sym typeface="+mn-ea"/>
              </a:rPr>
              <a:t>CBInfo{stopHash}</a:t>
            </a:r>
            <a:endParaRPr lang="en-US" sz="1000">
              <a:solidFill>
                <a:srgbClr val="092FF1"/>
              </a:solidFill>
              <a:sym typeface="+mn-ea"/>
            </a:endParaRPr>
          </a:p>
        </p:txBody>
      </p:sp>
      <p:cxnSp>
        <p:nvCxnSpPr>
          <p:cNvPr id="70" name="直接箭头连接符 69"/>
          <p:cNvCxnSpPr/>
          <p:nvPr/>
        </p:nvCxnSpPr>
        <p:spPr>
          <a:xfrm>
            <a:off x="3194050" y="4955540"/>
            <a:ext cx="1755775" cy="1270"/>
          </a:xfrm>
          <a:prstGeom prst="straightConnector1">
            <a:avLst/>
          </a:prstGeom>
          <a:ln>
            <a:solidFill>
              <a:srgbClr val="092FF1"/>
            </a:solidFill>
            <a:tailEnd type="arrow"/>
          </a:ln>
        </p:spPr>
        <p:style>
          <a:lnRef idx="1">
            <a:schemeClr val="accent1"/>
          </a:lnRef>
          <a:fillRef idx="0">
            <a:schemeClr val="accent1"/>
          </a:fillRef>
          <a:effectRef idx="0">
            <a:schemeClr val="accent1"/>
          </a:effectRef>
          <a:fontRef idx="minor">
            <a:schemeClr val="tx1"/>
          </a:fontRef>
        </p:style>
      </p:cxnSp>
      <p:cxnSp>
        <p:nvCxnSpPr>
          <p:cNvPr id="71" name="直接箭头连接符 70"/>
          <p:cNvCxnSpPr/>
          <p:nvPr/>
        </p:nvCxnSpPr>
        <p:spPr>
          <a:xfrm flipV="1">
            <a:off x="3208020" y="5189855"/>
            <a:ext cx="3398520" cy="10795"/>
          </a:xfrm>
          <a:prstGeom prst="straightConnector1">
            <a:avLst/>
          </a:prstGeom>
          <a:ln>
            <a:solidFill>
              <a:srgbClr val="092FF1"/>
            </a:solidFill>
            <a:tailEnd type="arrow"/>
          </a:ln>
        </p:spPr>
        <p:style>
          <a:lnRef idx="1">
            <a:schemeClr val="accent1"/>
          </a:lnRef>
          <a:fillRef idx="0">
            <a:schemeClr val="accent1"/>
          </a:fillRef>
          <a:effectRef idx="0">
            <a:schemeClr val="accent1"/>
          </a:effectRef>
          <a:fontRef idx="minor">
            <a:schemeClr val="tx1"/>
          </a:fontRef>
        </p:style>
      </p:cxnSp>
      <p:cxnSp>
        <p:nvCxnSpPr>
          <p:cNvPr id="72" name="直接箭头连接符 71"/>
          <p:cNvCxnSpPr/>
          <p:nvPr/>
        </p:nvCxnSpPr>
        <p:spPr>
          <a:xfrm>
            <a:off x="3183890" y="5843270"/>
            <a:ext cx="5749290" cy="0"/>
          </a:xfrm>
          <a:prstGeom prst="straightConnector1">
            <a:avLst/>
          </a:prstGeom>
          <a:ln>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73" name="文本框 72"/>
          <p:cNvSpPr txBox="1"/>
          <p:nvPr/>
        </p:nvSpPr>
        <p:spPr>
          <a:xfrm>
            <a:off x="7381875" y="5596255"/>
            <a:ext cx="577850" cy="275590"/>
          </a:xfrm>
          <a:prstGeom prst="rect">
            <a:avLst/>
          </a:prstGeom>
          <a:noFill/>
        </p:spPr>
        <p:txBody>
          <a:bodyPr wrap="none" rtlCol="0" anchor="t">
            <a:spAutoFit/>
          </a:bodyPr>
          <a:p>
            <a:r>
              <a:rPr lang="en-US" sz="1200">
                <a:solidFill>
                  <a:srgbClr val="FFC000"/>
                </a:solidFill>
                <a:sym typeface="+mn-ea"/>
              </a:rPr>
              <a:t>CBTx</a:t>
            </a:r>
            <a:endParaRPr lang="en-US" sz="1200">
              <a:solidFill>
                <a:srgbClr val="FFC000"/>
              </a:solidFill>
              <a:sym typeface="+mn-ea"/>
            </a:endParaRPr>
          </a:p>
        </p:txBody>
      </p:sp>
      <p:sp>
        <p:nvSpPr>
          <p:cNvPr id="74" name="椭圆 73"/>
          <p:cNvSpPr/>
          <p:nvPr/>
        </p:nvSpPr>
        <p:spPr>
          <a:xfrm>
            <a:off x="2609850" y="5637530"/>
            <a:ext cx="535305" cy="4216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600">
                <a:solidFill>
                  <a:srgbClr val="FF0000"/>
                </a:solidFill>
              </a:rPr>
              <a:t>2'</a:t>
            </a:r>
            <a:endParaRPr lang="en-US" altLang="zh-CN" sz="1600">
              <a:solidFill>
                <a:srgbClr val="FF0000"/>
              </a:solidFill>
            </a:endParaRPr>
          </a:p>
        </p:txBody>
      </p:sp>
      <p:sp>
        <p:nvSpPr>
          <p:cNvPr id="75" name="文本框 74"/>
          <p:cNvSpPr txBox="1"/>
          <p:nvPr/>
        </p:nvSpPr>
        <p:spPr>
          <a:xfrm>
            <a:off x="182880" y="5705475"/>
            <a:ext cx="981075" cy="275590"/>
          </a:xfrm>
          <a:prstGeom prst="rect">
            <a:avLst/>
          </a:prstGeom>
          <a:noFill/>
        </p:spPr>
        <p:txBody>
          <a:bodyPr wrap="none" rtlCol="0">
            <a:spAutoFit/>
          </a:bodyPr>
          <a:p>
            <a:r>
              <a:rPr lang="en-US" altLang="zh-CN" sz="1200"/>
              <a:t>New Cycle</a:t>
            </a:r>
            <a:endParaRPr lang="en-US" altLang="zh-CN" sz="1200"/>
          </a:p>
        </p:txBody>
      </p:sp>
      <p:sp>
        <p:nvSpPr>
          <p:cNvPr id="76" name="左大括号 75"/>
          <p:cNvSpPr/>
          <p:nvPr/>
        </p:nvSpPr>
        <p:spPr>
          <a:xfrm>
            <a:off x="1056640" y="5367655"/>
            <a:ext cx="524510" cy="334772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77" name="文本框 76"/>
          <p:cNvSpPr txBox="1"/>
          <p:nvPr/>
        </p:nvSpPr>
        <p:spPr>
          <a:xfrm>
            <a:off x="1471295" y="5253990"/>
            <a:ext cx="1104265" cy="306705"/>
          </a:xfrm>
          <a:prstGeom prst="rect">
            <a:avLst/>
          </a:prstGeom>
          <a:noFill/>
        </p:spPr>
        <p:txBody>
          <a:bodyPr wrap="none" rtlCol="0">
            <a:spAutoFit/>
          </a:bodyPr>
          <a:p>
            <a:r>
              <a:rPr lang="en-US" altLang="zh-CN" sz="1400">
                <a:solidFill>
                  <a:srgbClr val="FF0000"/>
                </a:solidFill>
              </a:rPr>
              <a:t>CycleStart</a:t>
            </a:r>
            <a:endParaRPr lang="en-US" altLang="zh-CN" sz="140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4579620" y="779780"/>
            <a:ext cx="678180" cy="4343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000">
                <a:solidFill>
                  <a:schemeClr val="tx1"/>
                </a:solidFill>
              </a:rPr>
              <a:t>Block</a:t>
            </a:r>
            <a:endParaRPr lang="en-US" altLang="zh-CN" sz="1000">
              <a:solidFill>
                <a:schemeClr val="tx1"/>
              </a:solidFill>
            </a:endParaRPr>
          </a:p>
        </p:txBody>
      </p:sp>
      <p:sp>
        <p:nvSpPr>
          <p:cNvPr id="5" name="矩形 4"/>
          <p:cNvSpPr/>
          <p:nvPr/>
        </p:nvSpPr>
        <p:spPr>
          <a:xfrm>
            <a:off x="6240780" y="779780"/>
            <a:ext cx="836295" cy="4343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000">
                <a:solidFill>
                  <a:schemeClr val="tx1"/>
                </a:solidFill>
              </a:rPr>
              <a:t>超级节点</a:t>
            </a:r>
            <a:endParaRPr lang="zh-CN" altLang="en-US" sz="1000">
              <a:solidFill>
                <a:schemeClr val="tx1"/>
              </a:solidFill>
            </a:endParaRPr>
          </a:p>
          <a:p>
            <a:pPr algn="ctr"/>
            <a:r>
              <a:rPr lang="en-US" altLang="zh-CN" sz="1000">
                <a:solidFill>
                  <a:schemeClr val="tx1"/>
                </a:solidFill>
              </a:rPr>
              <a:t>Dpos</a:t>
            </a:r>
            <a:r>
              <a:rPr lang="zh-CN" altLang="en-US" sz="1000">
                <a:solidFill>
                  <a:schemeClr val="tx1"/>
                </a:solidFill>
              </a:rPr>
              <a:t>共识</a:t>
            </a:r>
            <a:endParaRPr lang="zh-CN" altLang="en-US" sz="1000">
              <a:solidFill>
                <a:schemeClr val="tx1"/>
              </a:solidFill>
            </a:endParaRPr>
          </a:p>
        </p:txBody>
      </p:sp>
      <p:cxnSp>
        <p:nvCxnSpPr>
          <p:cNvPr id="7" name="直接连接符 6"/>
          <p:cNvCxnSpPr>
            <a:stCxn id="4" idx="2"/>
          </p:cNvCxnSpPr>
          <p:nvPr/>
        </p:nvCxnSpPr>
        <p:spPr>
          <a:xfrm>
            <a:off x="4926330" y="1214120"/>
            <a:ext cx="0" cy="5015230"/>
          </a:xfrm>
          <a:prstGeom prst="line">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5" idx="2"/>
          </p:cNvCxnSpPr>
          <p:nvPr/>
        </p:nvCxnSpPr>
        <p:spPr>
          <a:xfrm>
            <a:off x="6666865" y="1214120"/>
            <a:ext cx="0" cy="5025390"/>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a:off x="4628515" y="1593850"/>
            <a:ext cx="556260" cy="555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a:solidFill>
                  <a:srgbClr val="FF0000"/>
                </a:solidFill>
              </a:rPr>
              <a:t>0</a:t>
            </a:r>
            <a:endParaRPr lang="en-US" altLang="zh-CN" sz="1400">
              <a:solidFill>
                <a:srgbClr val="FF0000"/>
              </a:solidFill>
            </a:endParaRPr>
          </a:p>
        </p:txBody>
      </p:sp>
      <p:sp>
        <p:nvSpPr>
          <p:cNvPr id="6" name="椭圆 5"/>
          <p:cNvSpPr/>
          <p:nvPr/>
        </p:nvSpPr>
        <p:spPr>
          <a:xfrm>
            <a:off x="6333490" y="1593850"/>
            <a:ext cx="671830" cy="671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000">
                <a:solidFill>
                  <a:srgbClr val="FF0000"/>
                </a:solidFill>
              </a:rPr>
              <a:t>Set0</a:t>
            </a:r>
            <a:endParaRPr lang="en-US" altLang="zh-CN" sz="1000">
              <a:solidFill>
                <a:srgbClr val="FF0000"/>
              </a:solidFill>
            </a:endParaRPr>
          </a:p>
        </p:txBody>
      </p:sp>
      <p:cxnSp>
        <p:nvCxnSpPr>
          <p:cNvPr id="9" name="直接箭头连接符 8"/>
          <p:cNvCxnSpPr/>
          <p:nvPr/>
        </p:nvCxnSpPr>
        <p:spPr>
          <a:xfrm flipH="1">
            <a:off x="7052310" y="1620520"/>
            <a:ext cx="967105" cy="2641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7971790" y="1433195"/>
            <a:ext cx="1833880" cy="245110"/>
          </a:xfrm>
          <a:prstGeom prst="rect">
            <a:avLst/>
          </a:prstGeom>
          <a:noFill/>
        </p:spPr>
        <p:txBody>
          <a:bodyPr wrap="none" rtlCol="0">
            <a:spAutoFit/>
          </a:bodyPr>
          <a:p>
            <a:r>
              <a:rPr lang="zh-CN" altLang="en-US" sz="1000">
                <a:solidFill>
                  <a:srgbClr val="FF0000"/>
                </a:solidFill>
              </a:rPr>
              <a:t>来自配置文件中初始超级节点</a:t>
            </a:r>
            <a:endParaRPr lang="zh-CN" altLang="en-US" sz="1000">
              <a:solidFill>
                <a:srgbClr val="FF0000"/>
              </a:solidFill>
            </a:endParaRPr>
          </a:p>
        </p:txBody>
      </p:sp>
      <p:sp>
        <p:nvSpPr>
          <p:cNvPr id="11" name="椭圆 10"/>
          <p:cNvSpPr/>
          <p:nvPr/>
        </p:nvSpPr>
        <p:spPr>
          <a:xfrm>
            <a:off x="4628515" y="3225165"/>
            <a:ext cx="582930" cy="5822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sz="800">
              <a:solidFill>
                <a:srgbClr val="FF0000"/>
              </a:solidFill>
            </a:endParaRPr>
          </a:p>
        </p:txBody>
      </p:sp>
      <p:cxnSp>
        <p:nvCxnSpPr>
          <p:cNvPr id="12" name="直接箭头连接符 11"/>
          <p:cNvCxnSpPr/>
          <p:nvPr/>
        </p:nvCxnSpPr>
        <p:spPr>
          <a:xfrm>
            <a:off x="3634740" y="3540125"/>
            <a:ext cx="1275715" cy="3422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a:off x="3677920" y="2869565"/>
            <a:ext cx="1219835" cy="1485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2253615" y="2078990"/>
            <a:ext cx="1554480" cy="229870"/>
          </a:xfrm>
          <a:prstGeom prst="rect">
            <a:avLst/>
          </a:prstGeom>
          <a:noFill/>
        </p:spPr>
        <p:txBody>
          <a:bodyPr wrap="none" rtlCol="0">
            <a:spAutoFit/>
          </a:bodyPr>
          <a:p>
            <a:r>
              <a:rPr lang="zh-CN" altLang="en-US" sz="900">
                <a:solidFill>
                  <a:srgbClr val="FF0000"/>
                </a:solidFill>
              </a:rPr>
              <a:t>候选节点注册、去注册交易</a:t>
            </a:r>
            <a:endParaRPr lang="zh-CN" altLang="en-US" sz="900">
              <a:solidFill>
                <a:srgbClr val="FF0000"/>
              </a:solidFill>
            </a:endParaRPr>
          </a:p>
        </p:txBody>
      </p:sp>
      <p:sp>
        <p:nvSpPr>
          <p:cNvPr id="15" name="文本框 14"/>
          <p:cNvSpPr txBox="1"/>
          <p:nvPr/>
        </p:nvSpPr>
        <p:spPr>
          <a:xfrm>
            <a:off x="2236470" y="2635250"/>
            <a:ext cx="1211580" cy="229870"/>
          </a:xfrm>
          <a:prstGeom prst="rect">
            <a:avLst/>
          </a:prstGeom>
          <a:noFill/>
        </p:spPr>
        <p:txBody>
          <a:bodyPr wrap="none" rtlCol="0">
            <a:spAutoFit/>
          </a:bodyPr>
          <a:p>
            <a:r>
              <a:rPr lang="zh-CN" altLang="en-US" sz="900">
                <a:solidFill>
                  <a:srgbClr val="FF0000"/>
                </a:solidFill>
              </a:rPr>
              <a:t>投票、撤销投票交易</a:t>
            </a:r>
            <a:endParaRPr lang="zh-CN" altLang="en-US" sz="900">
              <a:solidFill>
                <a:srgbClr val="FF0000"/>
              </a:solidFill>
            </a:endParaRPr>
          </a:p>
        </p:txBody>
      </p:sp>
      <p:sp>
        <p:nvSpPr>
          <p:cNvPr id="16" name="椭圆 15"/>
          <p:cNvSpPr/>
          <p:nvPr/>
        </p:nvSpPr>
        <p:spPr>
          <a:xfrm>
            <a:off x="6333490" y="3653155"/>
            <a:ext cx="671830" cy="671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000">
                <a:solidFill>
                  <a:srgbClr val="FF0000"/>
                </a:solidFill>
              </a:rPr>
              <a:t>Set1</a:t>
            </a:r>
            <a:endParaRPr lang="en-US" altLang="zh-CN" sz="1000">
              <a:solidFill>
                <a:srgbClr val="FF0000"/>
              </a:solidFill>
            </a:endParaRPr>
          </a:p>
        </p:txBody>
      </p:sp>
      <p:cxnSp>
        <p:nvCxnSpPr>
          <p:cNvPr id="17" name="直接箭头连接符 16"/>
          <p:cNvCxnSpPr/>
          <p:nvPr/>
        </p:nvCxnSpPr>
        <p:spPr>
          <a:xfrm flipH="1">
            <a:off x="7023735" y="3539490"/>
            <a:ext cx="967105" cy="2641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7943215" y="3286125"/>
            <a:ext cx="3180715" cy="398780"/>
          </a:xfrm>
          <a:prstGeom prst="rect">
            <a:avLst/>
          </a:prstGeom>
          <a:noFill/>
        </p:spPr>
        <p:txBody>
          <a:bodyPr wrap="none" rtlCol="0">
            <a:spAutoFit/>
          </a:bodyPr>
          <a:p>
            <a:r>
              <a:rPr lang="zh-CN" altLang="en-US" sz="1000">
                <a:solidFill>
                  <a:srgbClr val="FF0000"/>
                </a:solidFill>
              </a:rPr>
              <a:t>根据区块高度</a:t>
            </a:r>
            <a:r>
              <a:rPr lang="en-US" altLang="zh-CN" sz="1000">
                <a:solidFill>
                  <a:srgbClr val="FF0000"/>
                </a:solidFill>
              </a:rPr>
              <a:t>20000</a:t>
            </a:r>
            <a:r>
              <a:rPr lang="zh-CN" altLang="en-US" sz="1000">
                <a:solidFill>
                  <a:srgbClr val="FF0000"/>
                </a:solidFill>
              </a:rPr>
              <a:t>时候选节点的得票数</a:t>
            </a:r>
            <a:endParaRPr lang="zh-CN" altLang="en-US" sz="1000">
              <a:solidFill>
                <a:srgbClr val="FF0000"/>
              </a:solidFill>
            </a:endParaRPr>
          </a:p>
          <a:p>
            <a:r>
              <a:rPr lang="zh-CN" altLang="en-US" sz="1000">
                <a:solidFill>
                  <a:srgbClr val="FF0000"/>
                </a:solidFill>
              </a:rPr>
              <a:t>由之前的超级节点记录到链上，</a:t>
            </a:r>
            <a:r>
              <a:rPr lang="en-US" altLang="zh-CN" sz="1000">
                <a:solidFill>
                  <a:srgbClr val="FF0000"/>
                </a:solidFill>
              </a:rPr>
              <a:t>2/3</a:t>
            </a:r>
            <a:r>
              <a:rPr lang="zh-CN" altLang="en-US" sz="1000">
                <a:solidFill>
                  <a:srgbClr val="FF0000"/>
                </a:solidFill>
              </a:rPr>
              <a:t>多数确认一致为准</a:t>
            </a:r>
            <a:endParaRPr lang="zh-CN" altLang="en-US" sz="1000">
              <a:solidFill>
                <a:srgbClr val="FF0000"/>
              </a:solidFill>
            </a:endParaRPr>
          </a:p>
        </p:txBody>
      </p:sp>
      <p:sp>
        <p:nvSpPr>
          <p:cNvPr id="19" name="椭圆 18"/>
          <p:cNvSpPr/>
          <p:nvPr/>
        </p:nvSpPr>
        <p:spPr>
          <a:xfrm>
            <a:off x="4640580" y="4944745"/>
            <a:ext cx="556260" cy="555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sz="900">
              <a:solidFill>
                <a:srgbClr val="FF0000"/>
              </a:solidFill>
            </a:endParaRPr>
          </a:p>
        </p:txBody>
      </p:sp>
      <p:sp>
        <p:nvSpPr>
          <p:cNvPr id="20" name="椭圆 19"/>
          <p:cNvSpPr/>
          <p:nvPr/>
        </p:nvSpPr>
        <p:spPr>
          <a:xfrm>
            <a:off x="6333490" y="5246370"/>
            <a:ext cx="671830" cy="671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000">
                <a:solidFill>
                  <a:srgbClr val="FF0000"/>
                </a:solidFill>
              </a:rPr>
              <a:t>Set2</a:t>
            </a:r>
            <a:endParaRPr lang="en-US" altLang="zh-CN" sz="1000">
              <a:solidFill>
                <a:srgbClr val="FF0000"/>
              </a:solidFill>
            </a:endParaRPr>
          </a:p>
        </p:txBody>
      </p:sp>
      <p:cxnSp>
        <p:nvCxnSpPr>
          <p:cNvPr id="26" name="直接箭头连接符 25"/>
          <p:cNvCxnSpPr/>
          <p:nvPr/>
        </p:nvCxnSpPr>
        <p:spPr>
          <a:xfrm flipH="1">
            <a:off x="7042785" y="5152390"/>
            <a:ext cx="967105" cy="2641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7962265" y="4992370"/>
            <a:ext cx="3180715" cy="398780"/>
          </a:xfrm>
          <a:prstGeom prst="rect">
            <a:avLst/>
          </a:prstGeom>
          <a:noFill/>
        </p:spPr>
        <p:txBody>
          <a:bodyPr wrap="none" rtlCol="0">
            <a:spAutoFit/>
          </a:bodyPr>
          <a:p>
            <a:r>
              <a:rPr lang="zh-CN" altLang="en-US" sz="1000">
                <a:solidFill>
                  <a:srgbClr val="FF0000"/>
                </a:solidFill>
              </a:rPr>
              <a:t>根据区块高度</a:t>
            </a:r>
            <a:r>
              <a:rPr lang="en-US" altLang="zh-CN" sz="1000">
                <a:solidFill>
                  <a:srgbClr val="FF0000"/>
                </a:solidFill>
              </a:rPr>
              <a:t>40000</a:t>
            </a:r>
            <a:r>
              <a:rPr lang="zh-CN" altLang="en-US" sz="1000">
                <a:solidFill>
                  <a:srgbClr val="FF0000"/>
                </a:solidFill>
              </a:rPr>
              <a:t>时候选节点的得票数</a:t>
            </a:r>
            <a:endParaRPr lang="zh-CN" altLang="en-US" sz="1000">
              <a:solidFill>
                <a:srgbClr val="FF0000"/>
              </a:solidFill>
            </a:endParaRPr>
          </a:p>
          <a:p>
            <a:r>
              <a:rPr lang="zh-CN" altLang="en-US" sz="1000">
                <a:solidFill>
                  <a:srgbClr val="FF0000"/>
                </a:solidFill>
              </a:rPr>
              <a:t>由之前的超级节点记录到链上，</a:t>
            </a:r>
            <a:r>
              <a:rPr lang="en-US" altLang="zh-CN" sz="1000">
                <a:solidFill>
                  <a:srgbClr val="FF0000"/>
                </a:solidFill>
              </a:rPr>
              <a:t>2/3</a:t>
            </a:r>
            <a:r>
              <a:rPr lang="zh-CN" altLang="en-US" sz="1000">
                <a:solidFill>
                  <a:srgbClr val="FF0000"/>
                </a:solidFill>
              </a:rPr>
              <a:t>多数确认一致为准</a:t>
            </a:r>
            <a:endParaRPr lang="zh-CN" altLang="en-US" sz="1000">
              <a:solidFill>
                <a:srgbClr val="FF0000"/>
              </a:solidFill>
            </a:endParaRPr>
          </a:p>
        </p:txBody>
      </p:sp>
      <p:cxnSp>
        <p:nvCxnSpPr>
          <p:cNvPr id="28" name="直接箭头连接符 27"/>
          <p:cNvCxnSpPr>
            <a:endCxn id="16" idx="2"/>
          </p:cNvCxnSpPr>
          <p:nvPr/>
        </p:nvCxnSpPr>
        <p:spPr>
          <a:xfrm>
            <a:off x="4912360" y="3935730"/>
            <a:ext cx="1428750" cy="533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5255260" y="3731895"/>
            <a:ext cx="948055" cy="275590"/>
          </a:xfrm>
          <a:prstGeom prst="rect">
            <a:avLst/>
          </a:prstGeom>
          <a:noFill/>
        </p:spPr>
        <p:txBody>
          <a:bodyPr wrap="none" rtlCol="0">
            <a:spAutoFit/>
          </a:bodyPr>
          <a:p>
            <a:r>
              <a:rPr lang="zh-CN" sz="1200" b="1">
                <a:solidFill>
                  <a:srgbClr val="FF0000"/>
                </a:solidFill>
              </a:rPr>
              <a:t>新周期生效</a:t>
            </a:r>
            <a:endParaRPr lang="zh-CN" sz="1200" b="1">
              <a:solidFill>
                <a:srgbClr val="FF0000"/>
              </a:solidFill>
            </a:endParaRPr>
          </a:p>
        </p:txBody>
      </p:sp>
      <p:cxnSp>
        <p:nvCxnSpPr>
          <p:cNvPr id="30" name="直接箭头连接符 29"/>
          <p:cNvCxnSpPr/>
          <p:nvPr/>
        </p:nvCxnSpPr>
        <p:spPr>
          <a:xfrm>
            <a:off x="4917440" y="5643245"/>
            <a:ext cx="1388745" cy="495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6" idx="2"/>
          </p:cNvCxnSpPr>
          <p:nvPr/>
        </p:nvCxnSpPr>
        <p:spPr>
          <a:xfrm flipH="1">
            <a:off x="3625850" y="1929765"/>
            <a:ext cx="2715260" cy="16046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882650" y="3401695"/>
            <a:ext cx="2821940" cy="275590"/>
          </a:xfrm>
          <a:prstGeom prst="rect">
            <a:avLst/>
          </a:prstGeom>
          <a:noFill/>
        </p:spPr>
        <p:txBody>
          <a:bodyPr wrap="none" rtlCol="0">
            <a:spAutoFit/>
          </a:bodyPr>
          <a:p>
            <a:r>
              <a:rPr lang="zh-CN" altLang="en-US" sz="1200" b="1">
                <a:solidFill>
                  <a:srgbClr val="092FF1"/>
                </a:solidFill>
              </a:rPr>
              <a:t>记录</a:t>
            </a:r>
            <a:r>
              <a:rPr lang="en-US" altLang="zh-CN" sz="1200" b="1">
                <a:solidFill>
                  <a:srgbClr val="092FF1"/>
                </a:solidFill>
              </a:rPr>
              <a:t>20000</a:t>
            </a:r>
            <a:r>
              <a:rPr lang="zh-CN" altLang="en-US" sz="1200" b="1">
                <a:solidFill>
                  <a:srgbClr val="092FF1"/>
                </a:solidFill>
              </a:rPr>
              <a:t>高度对应的</a:t>
            </a:r>
            <a:r>
              <a:rPr lang="en-US" altLang="zh-CN" sz="1200" b="1">
                <a:solidFill>
                  <a:srgbClr val="092FF1"/>
                </a:solidFill>
              </a:rPr>
              <a:t>TopN</a:t>
            </a:r>
            <a:r>
              <a:rPr lang="zh-CN" altLang="en-US" sz="1200" b="1">
                <a:solidFill>
                  <a:srgbClr val="092FF1"/>
                </a:solidFill>
              </a:rPr>
              <a:t>节点交易</a:t>
            </a:r>
            <a:endParaRPr lang="zh-CN" altLang="en-US" sz="1200" b="1">
              <a:solidFill>
                <a:srgbClr val="092FF1"/>
              </a:solidFill>
            </a:endParaRPr>
          </a:p>
        </p:txBody>
      </p:sp>
      <p:cxnSp>
        <p:nvCxnSpPr>
          <p:cNvPr id="35" name="直接箭头连接符 34"/>
          <p:cNvCxnSpPr/>
          <p:nvPr/>
        </p:nvCxnSpPr>
        <p:spPr>
          <a:xfrm>
            <a:off x="3642360" y="5385435"/>
            <a:ext cx="1268095" cy="1866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a:stCxn id="22" idx="6"/>
            <a:endCxn id="6" idx="2"/>
          </p:cNvCxnSpPr>
          <p:nvPr/>
        </p:nvCxnSpPr>
        <p:spPr>
          <a:xfrm>
            <a:off x="5192395" y="1871980"/>
            <a:ext cx="1148715" cy="577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5347335" y="1588770"/>
            <a:ext cx="887095" cy="275590"/>
          </a:xfrm>
          <a:prstGeom prst="rect">
            <a:avLst/>
          </a:prstGeom>
          <a:noFill/>
        </p:spPr>
        <p:txBody>
          <a:bodyPr wrap="square" rtlCol="0">
            <a:spAutoFit/>
          </a:bodyPr>
          <a:p>
            <a:r>
              <a:rPr lang="zh-CN" sz="1200" b="1">
                <a:solidFill>
                  <a:srgbClr val="FF0000"/>
                </a:solidFill>
              </a:rPr>
              <a:t>创世生效</a:t>
            </a:r>
            <a:endParaRPr lang="zh-CN" sz="1200" b="1">
              <a:solidFill>
                <a:srgbClr val="FF0000"/>
              </a:solidFill>
            </a:endParaRPr>
          </a:p>
        </p:txBody>
      </p:sp>
      <p:sp>
        <p:nvSpPr>
          <p:cNvPr id="39" name="文本框 38"/>
          <p:cNvSpPr txBox="1"/>
          <p:nvPr/>
        </p:nvSpPr>
        <p:spPr>
          <a:xfrm>
            <a:off x="5276215" y="5394325"/>
            <a:ext cx="948055" cy="275590"/>
          </a:xfrm>
          <a:prstGeom prst="rect">
            <a:avLst/>
          </a:prstGeom>
          <a:noFill/>
        </p:spPr>
        <p:txBody>
          <a:bodyPr wrap="none" rtlCol="0">
            <a:spAutoFit/>
          </a:bodyPr>
          <a:p>
            <a:r>
              <a:rPr lang="zh-CN" sz="1200" b="1">
                <a:solidFill>
                  <a:srgbClr val="FF0000"/>
                </a:solidFill>
              </a:rPr>
              <a:t>新周期生效</a:t>
            </a:r>
            <a:endParaRPr lang="zh-CN" sz="1200" b="1">
              <a:solidFill>
                <a:srgbClr val="FF0000"/>
              </a:solidFill>
            </a:endParaRPr>
          </a:p>
        </p:txBody>
      </p:sp>
      <p:sp>
        <p:nvSpPr>
          <p:cNvPr id="40" name="文本框 39"/>
          <p:cNvSpPr txBox="1"/>
          <p:nvPr/>
        </p:nvSpPr>
        <p:spPr>
          <a:xfrm>
            <a:off x="7962265" y="5803900"/>
            <a:ext cx="2926715" cy="553085"/>
          </a:xfrm>
          <a:prstGeom prst="rect">
            <a:avLst/>
          </a:prstGeom>
          <a:noFill/>
        </p:spPr>
        <p:txBody>
          <a:bodyPr wrap="none" rtlCol="0">
            <a:spAutoFit/>
          </a:bodyPr>
          <a:p>
            <a:r>
              <a:rPr lang="zh-CN" altLang="en-US" sz="1000">
                <a:solidFill>
                  <a:schemeClr val="accent2">
                    <a:lumMod val="75000"/>
                  </a:schemeClr>
                </a:solidFill>
              </a:rPr>
              <a:t>如果某个周期中，超级节点未达成</a:t>
            </a:r>
            <a:r>
              <a:rPr lang="en-US" altLang="zh-CN" sz="1000">
                <a:solidFill>
                  <a:schemeClr val="accent2">
                    <a:lumMod val="75000"/>
                  </a:schemeClr>
                </a:solidFill>
              </a:rPr>
              <a:t>2/3</a:t>
            </a:r>
            <a:r>
              <a:rPr lang="zh-CN" altLang="en-US" sz="1000">
                <a:solidFill>
                  <a:schemeClr val="accent2">
                    <a:lumMod val="75000"/>
                  </a:schemeClr>
                </a:solidFill>
              </a:rPr>
              <a:t>多数一致，</a:t>
            </a:r>
            <a:endParaRPr lang="zh-CN" altLang="en-US" sz="1000">
              <a:solidFill>
                <a:schemeClr val="accent2">
                  <a:lumMod val="75000"/>
                </a:schemeClr>
              </a:solidFill>
            </a:endParaRPr>
          </a:p>
          <a:p>
            <a:r>
              <a:rPr lang="zh-CN" altLang="en-US" sz="1000">
                <a:solidFill>
                  <a:schemeClr val="accent2">
                    <a:lumMod val="75000"/>
                  </a:schemeClr>
                </a:solidFill>
              </a:rPr>
              <a:t>则继续沿用上一个周期的超级节点，</a:t>
            </a:r>
            <a:endParaRPr lang="zh-CN" altLang="en-US" sz="1000">
              <a:solidFill>
                <a:schemeClr val="accent2">
                  <a:lumMod val="75000"/>
                </a:schemeClr>
              </a:solidFill>
            </a:endParaRPr>
          </a:p>
          <a:p>
            <a:r>
              <a:rPr lang="zh-CN" altLang="en-US" sz="1000">
                <a:solidFill>
                  <a:schemeClr val="accent2">
                    <a:lumMod val="75000"/>
                  </a:schemeClr>
                </a:solidFill>
              </a:rPr>
              <a:t>直到某个周期中对超级节点重新达成了一致</a:t>
            </a:r>
            <a:endParaRPr lang="zh-CN" altLang="en-US" sz="1000">
              <a:solidFill>
                <a:schemeClr val="accent2">
                  <a:lumMod val="75000"/>
                </a:schemeClr>
              </a:solidFill>
            </a:endParaRPr>
          </a:p>
        </p:txBody>
      </p:sp>
      <p:sp>
        <p:nvSpPr>
          <p:cNvPr id="61" name="文本框 60"/>
          <p:cNvSpPr txBox="1"/>
          <p:nvPr/>
        </p:nvSpPr>
        <p:spPr>
          <a:xfrm>
            <a:off x="0" y="-8255"/>
            <a:ext cx="5539105" cy="460375"/>
          </a:xfrm>
          <a:prstGeom prst="rect">
            <a:avLst/>
          </a:prstGeom>
          <a:noFill/>
        </p:spPr>
        <p:txBody>
          <a:bodyPr wrap="none" rtlCol="0">
            <a:spAutoFit/>
          </a:bodyPr>
          <a:p>
            <a:pPr algn="l"/>
            <a:r>
              <a:rPr lang="en-US" sz="2400">
                <a:sym typeface="+mn-ea"/>
              </a:rPr>
              <a:t>DPos</a:t>
            </a:r>
            <a:r>
              <a:rPr lang="zh-CN" altLang="en-US" sz="2400">
                <a:sym typeface="+mn-ea"/>
              </a:rPr>
              <a:t>共识与</a:t>
            </a:r>
            <a:r>
              <a:rPr lang="en-US" altLang="zh-CN" sz="2400">
                <a:sym typeface="+mn-ea"/>
              </a:rPr>
              <a:t>DPos</a:t>
            </a:r>
            <a:r>
              <a:rPr lang="zh-CN" altLang="en-US" sz="2400">
                <a:sym typeface="+mn-ea"/>
              </a:rPr>
              <a:t>合约的配合时序（</a:t>
            </a:r>
            <a:r>
              <a:rPr lang="en-US" altLang="zh-CN" sz="2400">
                <a:sym typeface="+mn-ea"/>
              </a:rPr>
              <a:t>2</a:t>
            </a:r>
            <a:r>
              <a:rPr lang="zh-CN" altLang="en-US" sz="2400">
                <a:sym typeface="+mn-ea"/>
              </a:rPr>
              <a:t>）</a:t>
            </a:r>
            <a:endParaRPr lang="zh-CN" altLang="en-US" sz="2400">
              <a:sym typeface="+mn-ea"/>
            </a:endParaRPr>
          </a:p>
        </p:txBody>
      </p:sp>
      <p:sp>
        <p:nvSpPr>
          <p:cNvPr id="2" name="矩形 1"/>
          <p:cNvSpPr/>
          <p:nvPr/>
        </p:nvSpPr>
        <p:spPr>
          <a:xfrm>
            <a:off x="3246755" y="779780"/>
            <a:ext cx="782320" cy="4343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000">
                <a:solidFill>
                  <a:schemeClr val="tx1"/>
                </a:solidFill>
              </a:rPr>
              <a:t>DPos</a:t>
            </a:r>
            <a:r>
              <a:rPr lang="zh-CN" altLang="en-US" sz="1000">
                <a:solidFill>
                  <a:schemeClr val="tx1"/>
                </a:solidFill>
              </a:rPr>
              <a:t>合约</a:t>
            </a:r>
            <a:endParaRPr lang="zh-CN" altLang="en-US" sz="1000">
              <a:solidFill>
                <a:schemeClr val="tx1"/>
              </a:solidFill>
            </a:endParaRPr>
          </a:p>
        </p:txBody>
      </p:sp>
      <p:cxnSp>
        <p:nvCxnSpPr>
          <p:cNvPr id="3" name="直接连接符 2"/>
          <p:cNvCxnSpPr>
            <a:stCxn id="2" idx="2"/>
          </p:cNvCxnSpPr>
          <p:nvPr/>
        </p:nvCxnSpPr>
        <p:spPr>
          <a:xfrm>
            <a:off x="3645535" y="1214120"/>
            <a:ext cx="0" cy="5015230"/>
          </a:xfrm>
          <a:prstGeom prst="line">
            <a:avLst/>
          </a:prstGeom>
          <a:ln>
            <a:headEnd type="none"/>
            <a:tailEnd type="triangle"/>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1339215" y="1841500"/>
            <a:ext cx="1554480" cy="229870"/>
          </a:xfrm>
          <a:prstGeom prst="rect">
            <a:avLst/>
          </a:prstGeom>
          <a:noFill/>
        </p:spPr>
        <p:txBody>
          <a:bodyPr wrap="none" rtlCol="0">
            <a:spAutoFit/>
          </a:bodyPr>
          <a:p>
            <a:r>
              <a:rPr lang="zh-CN" altLang="en-US" sz="900">
                <a:solidFill>
                  <a:schemeClr val="tx1"/>
                </a:solidFill>
              </a:rPr>
              <a:t>候选节点注册、去注册命令</a:t>
            </a:r>
            <a:endParaRPr lang="zh-CN" altLang="en-US" sz="900">
              <a:solidFill>
                <a:schemeClr val="tx1"/>
              </a:solidFill>
            </a:endParaRPr>
          </a:p>
        </p:txBody>
      </p:sp>
      <p:sp>
        <p:nvSpPr>
          <p:cNvPr id="32" name="文本框 31"/>
          <p:cNvSpPr txBox="1"/>
          <p:nvPr/>
        </p:nvSpPr>
        <p:spPr>
          <a:xfrm>
            <a:off x="1339215" y="2390140"/>
            <a:ext cx="1211580" cy="229870"/>
          </a:xfrm>
          <a:prstGeom prst="rect">
            <a:avLst/>
          </a:prstGeom>
          <a:noFill/>
        </p:spPr>
        <p:txBody>
          <a:bodyPr wrap="none" rtlCol="0">
            <a:spAutoFit/>
          </a:bodyPr>
          <a:p>
            <a:r>
              <a:rPr lang="zh-CN" altLang="en-US" sz="900">
                <a:solidFill>
                  <a:schemeClr val="tx1"/>
                </a:solidFill>
              </a:rPr>
              <a:t>投票、撤销投票命令</a:t>
            </a:r>
            <a:endParaRPr lang="zh-CN" altLang="en-US" sz="900">
              <a:solidFill>
                <a:schemeClr val="tx1"/>
              </a:solidFill>
            </a:endParaRPr>
          </a:p>
        </p:txBody>
      </p:sp>
      <p:sp>
        <p:nvSpPr>
          <p:cNvPr id="43" name="矩形 42"/>
          <p:cNvSpPr/>
          <p:nvPr/>
        </p:nvSpPr>
        <p:spPr>
          <a:xfrm>
            <a:off x="2044065" y="779780"/>
            <a:ext cx="803910" cy="4343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000">
                <a:solidFill>
                  <a:schemeClr val="tx1"/>
                </a:solidFill>
              </a:rPr>
              <a:t>DPos</a:t>
            </a:r>
            <a:r>
              <a:rPr lang="zh-CN" altLang="en-US" sz="1000">
                <a:solidFill>
                  <a:schemeClr val="tx1"/>
                </a:solidFill>
              </a:rPr>
              <a:t>合约</a:t>
            </a:r>
            <a:r>
              <a:rPr lang="en-US" altLang="zh-CN" sz="1000">
                <a:solidFill>
                  <a:schemeClr val="tx1"/>
                </a:solidFill>
              </a:rPr>
              <a:t>Cmd</a:t>
            </a:r>
            <a:endParaRPr lang="en-US" altLang="zh-CN" sz="1000">
              <a:solidFill>
                <a:schemeClr val="tx1"/>
              </a:solidFill>
            </a:endParaRPr>
          </a:p>
        </p:txBody>
      </p:sp>
      <p:cxnSp>
        <p:nvCxnSpPr>
          <p:cNvPr id="44" name="直接连接符 43"/>
          <p:cNvCxnSpPr>
            <a:stCxn id="43" idx="2"/>
          </p:cNvCxnSpPr>
          <p:nvPr/>
        </p:nvCxnSpPr>
        <p:spPr>
          <a:xfrm>
            <a:off x="2453640" y="1214120"/>
            <a:ext cx="0" cy="5015230"/>
          </a:xfrm>
          <a:prstGeom prst="line">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p:nvPr/>
        </p:nvCxnSpPr>
        <p:spPr>
          <a:xfrm>
            <a:off x="2437130" y="2351405"/>
            <a:ext cx="120015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p:nvPr/>
        </p:nvCxnSpPr>
        <p:spPr>
          <a:xfrm>
            <a:off x="2445385" y="2870835"/>
            <a:ext cx="120015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直接箭头连接符 46"/>
          <p:cNvCxnSpPr/>
          <p:nvPr/>
        </p:nvCxnSpPr>
        <p:spPr>
          <a:xfrm>
            <a:off x="3677920" y="2368550"/>
            <a:ext cx="1210310" cy="1390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p:nvPr/>
        </p:nvCxnSpPr>
        <p:spPr>
          <a:xfrm>
            <a:off x="1435100" y="2117090"/>
            <a:ext cx="100203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p:nvPr/>
        </p:nvCxnSpPr>
        <p:spPr>
          <a:xfrm>
            <a:off x="1466850" y="2644140"/>
            <a:ext cx="100203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p:nvPr/>
        </p:nvCxnSpPr>
        <p:spPr>
          <a:xfrm>
            <a:off x="3690620" y="4672965"/>
            <a:ext cx="1219835" cy="1485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文本框 50"/>
          <p:cNvSpPr txBox="1"/>
          <p:nvPr/>
        </p:nvSpPr>
        <p:spPr>
          <a:xfrm>
            <a:off x="2266315" y="3882390"/>
            <a:ext cx="1554480" cy="229870"/>
          </a:xfrm>
          <a:prstGeom prst="rect">
            <a:avLst/>
          </a:prstGeom>
          <a:noFill/>
        </p:spPr>
        <p:txBody>
          <a:bodyPr wrap="none" rtlCol="0">
            <a:spAutoFit/>
          </a:bodyPr>
          <a:p>
            <a:r>
              <a:rPr lang="zh-CN" altLang="en-US" sz="900">
                <a:solidFill>
                  <a:srgbClr val="FF0000"/>
                </a:solidFill>
              </a:rPr>
              <a:t>候选节点注册、去注册交易</a:t>
            </a:r>
            <a:endParaRPr lang="zh-CN" altLang="en-US" sz="900">
              <a:solidFill>
                <a:srgbClr val="FF0000"/>
              </a:solidFill>
            </a:endParaRPr>
          </a:p>
        </p:txBody>
      </p:sp>
      <p:sp>
        <p:nvSpPr>
          <p:cNvPr id="52" name="文本框 51"/>
          <p:cNvSpPr txBox="1"/>
          <p:nvPr/>
        </p:nvSpPr>
        <p:spPr>
          <a:xfrm>
            <a:off x="2249170" y="4438650"/>
            <a:ext cx="1211580" cy="229870"/>
          </a:xfrm>
          <a:prstGeom prst="rect">
            <a:avLst/>
          </a:prstGeom>
          <a:noFill/>
        </p:spPr>
        <p:txBody>
          <a:bodyPr wrap="none" rtlCol="0">
            <a:spAutoFit/>
          </a:bodyPr>
          <a:p>
            <a:r>
              <a:rPr lang="zh-CN" altLang="en-US" sz="900">
                <a:solidFill>
                  <a:srgbClr val="FF0000"/>
                </a:solidFill>
              </a:rPr>
              <a:t>投票、撤销投票交易</a:t>
            </a:r>
            <a:endParaRPr lang="zh-CN" altLang="en-US" sz="900">
              <a:solidFill>
                <a:srgbClr val="FF0000"/>
              </a:solidFill>
            </a:endParaRPr>
          </a:p>
        </p:txBody>
      </p:sp>
      <p:cxnSp>
        <p:nvCxnSpPr>
          <p:cNvPr id="53" name="直接箭头连接符 52"/>
          <p:cNvCxnSpPr>
            <a:stCxn id="16" idx="2"/>
          </p:cNvCxnSpPr>
          <p:nvPr/>
        </p:nvCxnSpPr>
        <p:spPr>
          <a:xfrm flipH="1">
            <a:off x="3649980" y="3989070"/>
            <a:ext cx="2691130" cy="12909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1351915" y="3644900"/>
            <a:ext cx="1554480" cy="229870"/>
          </a:xfrm>
          <a:prstGeom prst="rect">
            <a:avLst/>
          </a:prstGeom>
          <a:noFill/>
        </p:spPr>
        <p:txBody>
          <a:bodyPr wrap="none" rtlCol="0">
            <a:spAutoFit/>
          </a:bodyPr>
          <a:p>
            <a:r>
              <a:rPr lang="zh-CN" altLang="en-US" sz="900">
                <a:solidFill>
                  <a:schemeClr val="tx1"/>
                </a:solidFill>
              </a:rPr>
              <a:t>候选节点注册、去注册命令</a:t>
            </a:r>
            <a:endParaRPr lang="zh-CN" altLang="en-US" sz="900">
              <a:solidFill>
                <a:schemeClr val="tx1"/>
              </a:solidFill>
            </a:endParaRPr>
          </a:p>
        </p:txBody>
      </p:sp>
      <p:sp>
        <p:nvSpPr>
          <p:cNvPr id="55" name="文本框 54"/>
          <p:cNvSpPr txBox="1"/>
          <p:nvPr/>
        </p:nvSpPr>
        <p:spPr>
          <a:xfrm>
            <a:off x="1351915" y="4193540"/>
            <a:ext cx="1211580" cy="229870"/>
          </a:xfrm>
          <a:prstGeom prst="rect">
            <a:avLst/>
          </a:prstGeom>
          <a:noFill/>
        </p:spPr>
        <p:txBody>
          <a:bodyPr wrap="none" rtlCol="0">
            <a:spAutoFit/>
          </a:bodyPr>
          <a:p>
            <a:r>
              <a:rPr lang="zh-CN" altLang="en-US" sz="900">
                <a:solidFill>
                  <a:schemeClr val="tx1"/>
                </a:solidFill>
              </a:rPr>
              <a:t>投票、撤销投票命令</a:t>
            </a:r>
            <a:endParaRPr lang="zh-CN" altLang="en-US" sz="900">
              <a:solidFill>
                <a:schemeClr val="tx1"/>
              </a:solidFill>
            </a:endParaRPr>
          </a:p>
        </p:txBody>
      </p:sp>
      <p:cxnSp>
        <p:nvCxnSpPr>
          <p:cNvPr id="56" name="直接箭头连接符 55"/>
          <p:cNvCxnSpPr/>
          <p:nvPr/>
        </p:nvCxnSpPr>
        <p:spPr>
          <a:xfrm>
            <a:off x="2449830" y="4154805"/>
            <a:ext cx="120015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a:off x="2458085" y="4674235"/>
            <a:ext cx="120015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p:nvPr/>
        </p:nvCxnSpPr>
        <p:spPr>
          <a:xfrm>
            <a:off x="3690620" y="4171950"/>
            <a:ext cx="1210310" cy="1390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p:nvPr/>
        </p:nvCxnSpPr>
        <p:spPr>
          <a:xfrm>
            <a:off x="1447800" y="3920490"/>
            <a:ext cx="100203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p:nvPr/>
        </p:nvCxnSpPr>
        <p:spPr>
          <a:xfrm>
            <a:off x="1479550" y="4447540"/>
            <a:ext cx="100203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2" name="文本框 61"/>
          <p:cNvSpPr txBox="1"/>
          <p:nvPr/>
        </p:nvSpPr>
        <p:spPr>
          <a:xfrm>
            <a:off x="885190" y="5160645"/>
            <a:ext cx="2821940" cy="275590"/>
          </a:xfrm>
          <a:prstGeom prst="rect">
            <a:avLst/>
          </a:prstGeom>
          <a:noFill/>
        </p:spPr>
        <p:txBody>
          <a:bodyPr wrap="none" rtlCol="0">
            <a:spAutoFit/>
          </a:bodyPr>
          <a:p>
            <a:r>
              <a:rPr lang="zh-CN" altLang="en-US" sz="1200" b="1">
                <a:solidFill>
                  <a:srgbClr val="092FF1"/>
                </a:solidFill>
              </a:rPr>
              <a:t>记录</a:t>
            </a:r>
            <a:r>
              <a:rPr lang="en-US" altLang="zh-CN" sz="1200" b="1">
                <a:solidFill>
                  <a:srgbClr val="092FF1"/>
                </a:solidFill>
              </a:rPr>
              <a:t>40000</a:t>
            </a:r>
            <a:r>
              <a:rPr lang="zh-CN" altLang="en-US" sz="1200" b="1">
                <a:solidFill>
                  <a:srgbClr val="092FF1"/>
                </a:solidFill>
              </a:rPr>
              <a:t>高度对应的</a:t>
            </a:r>
            <a:r>
              <a:rPr lang="en-US" altLang="zh-CN" sz="1200" b="1">
                <a:solidFill>
                  <a:srgbClr val="092FF1"/>
                </a:solidFill>
              </a:rPr>
              <a:t>TopN</a:t>
            </a:r>
            <a:r>
              <a:rPr lang="zh-CN" altLang="en-US" sz="1200" b="1">
                <a:solidFill>
                  <a:srgbClr val="092FF1"/>
                </a:solidFill>
              </a:rPr>
              <a:t>节点交易</a:t>
            </a:r>
            <a:endParaRPr lang="zh-CN" altLang="en-US" sz="1200" b="1">
              <a:solidFill>
                <a:srgbClr val="092FF1"/>
              </a:solidFill>
            </a:endParaRPr>
          </a:p>
        </p:txBody>
      </p:sp>
      <p:sp>
        <p:nvSpPr>
          <p:cNvPr id="21" name="文本框 20"/>
          <p:cNvSpPr txBox="1"/>
          <p:nvPr/>
        </p:nvSpPr>
        <p:spPr>
          <a:xfrm>
            <a:off x="4625975" y="5103495"/>
            <a:ext cx="586105" cy="245110"/>
          </a:xfrm>
          <a:prstGeom prst="rect">
            <a:avLst/>
          </a:prstGeom>
          <a:noFill/>
        </p:spPr>
        <p:txBody>
          <a:bodyPr wrap="none" rtlCol="0" anchor="t">
            <a:spAutoFit/>
          </a:bodyPr>
          <a:p>
            <a:r>
              <a:rPr lang="en-US" altLang="zh-CN" sz="1000">
                <a:solidFill>
                  <a:srgbClr val="FF0000"/>
                </a:solidFill>
                <a:sym typeface="+mn-ea"/>
              </a:rPr>
              <a:t>40000</a:t>
            </a:r>
            <a:endParaRPr lang="en-US" altLang="zh-CN" sz="1000">
              <a:solidFill>
                <a:srgbClr val="FF0000"/>
              </a:solidFill>
              <a:sym typeface="+mn-ea"/>
            </a:endParaRPr>
          </a:p>
        </p:txBody>
      </p:sp>
      <p:sp>
        <p:nvSpPr>
          <p:cNvPr id="23" name="文本框 22"/>
          <p:cNvSpPr txBox="1"/>
          <p:nvPr/>
        </p:nvSpPr>
        <p:spPr>
          <a:xfrm>
            <a:off x="4632960" y="3399790"/>
            <a:ext cx="586105" cy="245110"/>
          </a:xfrm>
          <a:prstGeom prst="rect">
            <a:avLst/>
          </a:prstGeom>
          <a:noFill/>
        </p:spPr>
        <p:txBody>
          <a:bodyPr wrap="none" rtlCol="0" anchor="t">
            <a:spAutoFit/>
          </a:bodyPr>
          <a:p>
            <a:r>
              <a:rPr lang="en-US" altLang="zh-CN" sz="1000">
                <a:solidFill>
                  <a:srgbClr val="FF0000"/>
                </a:solidFill>
                <a:sym typeface="+mn-ea"/>
              </a:rPr>
              <a:t>20000</a:t>
            </a:r>
            <a:endParaRPr lang="en-US" altLang="zh-CN" sz="1000">
              <a:solidFill>
                <a:srgbClr val="FF0000"/>
              </a:solidFill>
              <a:sym typeface="+mn-ea"/>
            </a:endParaRPr>
          </a:p>
        </p:txBody>
      </p:sp>
      <p:sp>
        <p:nvSpPr>
          <p:cNvPr id="24" name="文本框 23"/>
          <p:cNvSpPr txBox="1"/>
          <p:nvPr/>
        </p:nvSpPr>
        <p:spPr>
          <a:xfrm>
            <a:off x="3625215" y="2179320"/>
            <a:ext cx="1812925" cy="245110"/>
          </a:xfrm>
          <a:prstGeom prst="rect">
            <a:avLst/>
          </a:prstGeom>
          <a:noFill/>
        </p:spPr>
        <p:txBody>
          <a:bodyPr wrap="square" rtlCol="0">
            <a:spAutoFit/>
          </a:bodyPr>
          <a:p>
            <a:r>
              <a:rPr lang="en-US" altLang="zh-CN" sz="1000">
                <a:solidFill>
                  <a:srgbClr val="FF0000"/>
                </a:solidFill>
              </a:rPr>
              <a:t>RegistTx/CancelRegistTx</a:t>
            </a:r>
            <a:endParaRPr lang="en-US" altLang="zh-CN" sz="1000">
              <a:solidFill>
                <a:srgbClr val="FF0000"/>
              </a:solidFill>
            </a:endParaRPr>
          </a:p>
        </p:txBody>
      </p:sp>
      <p:sp>
        <p:nvSpPr>
          <p:cNvPr id="25" name="文本框 24"/>
          <p:cNvSpPr txBox="1"/>
          <p:nvPr/>
        </p:nvSpPr>
        <p:spPr>
          <a:xfrm>
            <a:off x="3612515" y="2679700"/>
            <a:ext cx="1872615" cy="245110"/>
          </a:xfrm>
          <a:prstGeom prst="rect">
            <a:avLst/>
          </a:prstGeom>
          <a:noFill/>
        </p:spPr>
        <p:txBody>
          <a:bodyPr wrap="square" rtlCol="0">
            <a:spAutoFit/>
          </a:bodyPr>
          <a:p>
            <a:r>
              <a:rPr lang="en-US" altLang="zh-CN" sz="1000">
                <a:solidFill>
                  <a:srgbClr val="FF0000"/>
                </a:solidFill>
              </a:rPr>
              <a:t>VoteTx/CancelVoteTx</a:t>
            </a:r>
            <a:endParaRPr lang="en-US" altLang="zh-CN" sz="1000">
              <a:solidFill>
                <a:srgbClr val="FF0000"/>
              </a:solidFill>
            </a:endParaRPr>
          </a:p>
        </p:txBody>
      </p:sp>
      <p:sp>
        <p:nvSpPr>
          <p:cNvPr id="42" name="文本框 41"/>
          <p:cNvSpPr txBox="1"/>
          <p:nvPr/>
        </p:nvSpPr>
        <p:spPr>
          <a:xfrm>
            <a:off x="3871595" y="3407410"/>
            <a:ext cx="1016635" cy="275590"/>
          </a:xfrm>
          <a:prstGeom prst="rect">
            <a:avLst/>
          </a:prstGeom>
          <a:noFill/>
        </p:spPr>
        <p:txBody>
          <a:bodyPr wrap="square" rtlCol="0">
            <a:spAutoFit/>
          </a:bodyPr>
          <a:p>
            <a:r>
              <a:rPr lang="en-US" altLang="zh-CN" sz="1200">
                <a:solidFill>
                  <a:srgbClr val="092FF1"/>
                </a:solidFill>
              </a:rPr>
              <a:t>TopNTx</a:t>
            </a:r>
            <a:endParaRPr lang="en-US" altLang="zh-CN" sz="1200">
              <a:solidFill>
                <a:srgbClr val="092FF1"/>
              </a:solidFill>
            </a:endParaRPr>
          </a:p>
        </p:txBody>
      </p:sp>
      <p:sp>
        <p:nvSpPr>
          <p:cNvPr id="63" name="文本框 62"/>
          <p:cNvSpPr txBox="1"/>
          <p:nvPr/>
        </p:nvSpPr>
        <p:spPr>
          <a:xfrm>
            <a:off x="3887470" y="5217160"/>
            <a:ext cx="1016635" cy="275590"/>
          </a:xfrm>
          <a:prstGeom prst="rect">
            <a:avLst/>
          </a:prstGeom>
          <a:noFill/>
        </p:spPr>
        <p:txBody>
          <a:bodyPr wrap="square" rtlCol="0">
            <a:spAutoFit/>
          </a:bodyPr>
          <a:p>
            <a:r>
              <a:rPr lang="en-US" altLang="zh-CN" sz="1200">
                <a:solidFill>
                  <a:srgbClr val="092FF1"/>
                </a:solidFill>
              </a:rPr>
              <a:t>TopNTx</a:t>
            </a:r>
            <a:endParaRPr lang="en-US" altLang="zh-CN" sz="1200">
              <a:solidFill>
                <a:srgbClr val="092FF1"/>
              </a:solidFill>
            </a:endParaRPr>
          </a:p>
        </p:txBody>
      </p:sp>
      <p:sp>
        <p:nvSpPr>
          <p:cNvPr id="64" name="文本框 63"/>
          <p:cNvSpPr txBox="1"/>
          <p:nvPr/>
        </p:nvSpPr>
        <p:spPr>
          <a:xfrm>
            <a:off x="3614420" y="3968750"/>
            <a:ext cx="1812925" cy="245110"/>
          </a:xfrm>
          <a:prstGeom prst="rect">
            <a:avLst/>
          </a:prstGeom>
          <a:noFill/>
        </p:spPr>
        <p:txBody>
          <a:bodyPr wrap="square" rtlCol="0">
            <a:spAutoFit/>
          </a:bodyPr>
          <a:p>
            <a:r>
              <a:rPr lang="en-US" altLang="zh-CN" sz="1000">
                <a:solidFill>
                  <a:srgbClr val="FF0000"/>
                </a:solidFill>
              </a:rPr>
              <a:t>RegistTx/CancelRegistTx</a:t>
            </a:r>
            <a:endParaRPr lang="en-US" altLang="zh-CN" sz="1000">
              <a:solidFill>
                <a:srgbClr val="FF0000"/>
              </a:solidFill>
            </a:endParaRPr>
          </a:p>
        </p:txBody>
      </p:sp>
      <p:sp>
        <p:nvSpPr>
          <p:cNvPr id="65" name="文本框 64"/>
          <p:cNvSpPr txBox="1"/>
          <p:nvPr/>
        </p:nvSpPr>
        <p:spPr>
          <a:xfrm>
            <a:off x="3603625" y="4472305"/>
            <a:ext cx="1872615" cy="245110"/>
          </a:xfrm>
          <a:prstGeom prst="rect">
            <a:avLst/>
          </a:prstGeom>
          <a:noFill/>
        </p:spPr>
        <p:txBody>
          <a:bodyPr wrap="square" rtlCol="0">
            <a:spAutoFit/>
          </a:bodyPr>
          <a:p>
            <a:r>
              <a:rPr lang="en-US" altLang="zh-CN" sz="1000">
                <a:solidFill>
                  <a:srgbClr val="FF0000"/>
                </a:solidFill>
              </a:rPr>
              <a:t>VoteTx/CancelVoteTx</a:t>
            </a:r>
            <a:endParaRPr lang="en-US" altLang="zh-CN" sz="100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 name="文本框 60"/>
          <p:cNvSpPr txBox="1"/>
          <p:nvPr/>
        </p:nvSpPr>
        <p:spPr>
          <a:xfrm>
            <a:off x="14605" y="-8255"/>
            <a:ext cx="4470400" cy="460375"/>
          </a:xfrm>
          <a:prstGeom prst="rect">
            <a:avLst/>
          </a:prstGeom>
          <a:noFill/>
        </p:spPr>
        <p:txBody>
          <a:bodyPr wrap="square" rtlCol="0">
            <a:spAutoFit/>
          </a:bodyPr>
          <a:p>
            <a:pPr algn="l"/>
            <a:r>
              <a:rPr lang="en-US" altLang="zh-CN" sz="2400">
                <a:sym typeface="+mn-ea"/>
              </a:rPr>
              <a:t>dpos</a:t>
            </a:r>
            <a:r>
              <a:rPr lang="zh-CN" altLang="en-US" sz="2400">
                <a:sym typeface="+mn-ea"/>
              </a:rPr>
              <a:t>共识</a:t>
            </a:r>
            <a:r>
              <a:rPr lang="zh-CN" sz="2400">
                <a:sym typeface="+mn-ea"/>
              </a:rPr>
              <a:t>相关配置说明</a:t>
            </a:r>
            <a:r>
              <a:rPr lang="en-US" altLang="zh-CN" sz="2400">
                <a:sym typeface="+mn-ea"/>
              </a:rPr>
              <a:t>(1)</a:t>
            </a:r>
            <a:endParaRPr lang="en-US" altLang="zh-CN" sz="2400">
              <a:sym typeface="+mn-ea"/>
            </a:endParaRPr>
          </a:p>
        </p:txBody>
      </p:sp>
      <p:sp>
        <p:nvSpPr>
          <p:cNvPr id="4" name="文本框 3"/>
          <p:cNvSpPr txBox="1"/>
          <p:nvPr/>
        </p:nvSpPr>
        <p:spPr>
          <a:xfrm>
            <a:off x="1402080" y="903605"/>
            <a:ext cx="8145145" cy="368300"/>
          </a:xfrm>
          <a:prstGeom prst="rect">
            <a:avLst/>
          </a:prstGeom>
          <a:noFill/>
        </p:spPr>
        <p:txBody>
          <a:bodyPr wrap="square" rtlCol="0" anchor="t">
            <a:spAutoFit/>
          </a:bodyPr>
          <a:p>
            <a:r>
              <a:rPr lang="zh-CN" altLang="en-US"/>
              <a:t>isValidator=false  </a:t>
            </a:r>
            <a:r>
              <a:rPr lang="zh-CN" altLang="en-US" sz="1200"/>
              <a:t>是否是候选节点，如果为</a:t>
            </a:r>
            <a:r>
              <a:rPr lang="en-US" altLang="zh-CN" sz="1200"/>
              <a:t>false</a:t>
            </a:r>
            <a:r>
              <a:rPr lang="zh-CN" altLang="en-US" sz="1200"/>
              <a:t>，则为普通节点，只同步区块不参与共识。</a:t>
            </a:r>
            <a:endParaRPr lang="en-US" altLang="zh-CN" sz="1200"/>
          </a:p>
        </p:txBody>
      </p:sp>
      <p:sp>
        <p:nvSpPr>
          <p:cNvPr id="5" name="文本框 4"/>
          <p:cNvSpPr txBox="1"/>
          <p:nvPr/>
        </p:nvSpPr>
        <p:spPr>
          <a:xfrm>
            <a:off x="1402080" y="1435100"/>
            <a:ext cx="9751060" cy="3999865"/>
          </a:xfrm>
          <a:prstGeom prst="rect">
            <a:avLst/>
          </a:prstGeom>
          <a:noFill/>
        </p:spPr>
        <p:txBody>
          <a:bodyPr wrap="square" rtlCol="0" anchor="t">
            <a:spAutoFit/>
          </a:bodyPr>
          <a:p>
            <a:r>
              <a:rPr lang="zh-CN" altLang="en-US">
                <a:sym typeface="+mn-ea"/>
              </a:rPr>
              <a:t>isValidator=</a:t>
            </a:r>
            <a:r>
              <a:rPr lang="en-US" altLang="zh-CN">
                <a:sym typeface="+mn-ea"/>
              </a:rPr>
              <a:t>true  </a:t>
            </a:r>
            <a:r>
              <a:rPr lang="zh-CN" altLang="en-US" sz="1200">
                <a:sym typeface="+mn-ea"/>
              </a:rPr>
              <a:t>如果为</a:t>
            </a:r>
            <a:r>
              <a:rPr lang="en-US" altLang="zh-CN" sz="1200">
                <a:sym typeface="+mn-ea"/>
              </a:rPr>
              <a:t>true</a:t>
            </a:r>
            <a:r>
              <a:rPr lang="zh-CN" altLang="en-US" sz="1200">
                <a:sym typeface="+mn-ea"/>
              </a:rPr>
              <a:t>，则为候选节点，当被选为超级节点时才参与共识</a:t>
            </a:r>
            <a:endParaRPr lang="zh-CN" altLang="en-US"/>
          </a:p>
          <a:p>
            <a:endParaRPr lang="zh-CN" altLang="en-US"/>
          </a:p>
          <a:p>
            <a:r>
              <a:rPr lang="zh-CN" altLang="en-US" sz="1400"/>
              <a:t>    delegateNum=3</a:t>
            </a:r>
            <a:r>
              <a:rPr lang="zh-CN" altLang="en-US"/>
              <a:t>   </a:t>
            </a:r>
            <a:r>
              <a:rPr lang="zh-CN" altLang="en-US" sz="1200"/>
              <a:t>超级节点个数</a:t>
            </a:r>
            <a:endParaRPr lang="zh-CN" altLang="en-US" sz="1200"/>
          </a:p>
          <a:p>
            <a:r>
              <a:rPr lang="zh-CN" altLang="en-US" sz="1400"/>
              <a:t>    blockInterval=3    </a:t>
            </a:r>
            <a:r>
              <a:rPr lang="zh-CN" altLang="en-US" sz="1200"/>
              <a:t>出块间隔秒数</a:t>
            </a:r>
            <a:endParaRPr lang="zh-CN" altLang="en-US" sz="1400"/>
          </a:p>
          <a:p>
            <a:r>
              <a:rPr lang="zh-CN" altLang="en-US" sz="1400"/>
              <a:t>    continueBlockNum=12 </a:t>
            </a:r>
            <a:r>
              <a:rPr lang="zh-CN" altLang="en-US" sz="1200"/>
              <a:t>一个超级节点连续出块数量</a:t>
            </a:r>
            <a:endParaRPr lang="zh-CN" altLang="en-US" sz="1200"/>
          </a:p>
          <a:p>
            <a:r>
              <a:rPr lang="zh-CN" altLang="en-US" sz="1400">
                <a:sym typeface="+mn-ea"/>
              </a:rPr>
              <a:t>    validatorNodes=["127.0.0.1:46656"] </a:t>
            </a:r>
            <a:r>
              <a:rPr lang="zh-CN" altLang="en-US" sz="1200">
                <a:sym typeface="+mn-ea"/>
              </a:rPr>
              <a:t> 创世超级节点配置</a:t>
            </a:r>
            <a:endParaRPr lang="zh-CN" altLang="en-US" sz="1200">
              <a:sym typeface="+mn-ea"/>
            </a:endParaRPr>
          </a:p>
          <a:p>
            <a:endParaRPr lang="zh-CN" altLang="en-US" sz="1200">
              <a:sym typeface="+mn-ea"/>
            </a:endParaRPr>
          </a:p>
          <a:p>
            <a:r>
              <a:rPr lang="zh-CN" altLang="en-US" sz="1200"/>
              <a:t>   </a:t>
            </a:r>
            <a:r>
              <a:rPr lang="zh-CN" altLang="en-US" sz="1400"/>
              <a:t> shuffleType=</a:t>
            </a:r>
            <a:r>
              <a:rPr lang="en-US" altLang="zh-CN" sz="1400"/>
              <a:t>1</a:t>
            </a:r>
            <a:r>
              <a:rPr lang="zh-CN" altLang="en-US" sz="1400"/>
              <a:t>    </a:t>
            </a:r>
            <a:r>
              <a:rPr lang="zh-CN" altLang="en-US" sz="1200">
                <a:sym typeface="+mn-ea"/>
              </a:rPr>
              <a:t>#为1表示使用固定出块顺序</a:t>
            </a:r>
            <a:endParaRPr lang="zh-CN" altLang="en-US" sz="1200">
              <a:sym typeface="+mn-ea"/>
            </a:endParaRPr>
          </a:p>
          <a:p>
            <a:r>
              <a:rPr lang="zh-CN" altLang="en-US" sz="1400">
                <a:sym typeface="+mn-ea"/>
              </a:rPr>
              <a:t>    </a:t>
            </a:r>
            <a:endParaRPr lang="zh-CN" altLang="en-US" sz="1400">
              <a:sym typeface="+mn-ea"/>
            </a:endParaRPr>
          </a:p>
          <a:p>
            <a:r>
              <a:rPr lang="zh-CN" altLang="en-US" sz="1400">
                <a:sym typeface="+mn-ea"/>
              </a:rPr>
              <a:t>    shuffleType=</a:t>
            </a:r>
            <a:r>
              <a:rPr lang="en-US" altLang="zh-CN" sz="1400">
                <a:sym typeface="+mn-ea"/>
              </a:rPr>
              <a:t>2</a:t>
            </a:r>
            <a:r>
              <a:rPr lang="zh-CN" altLang="en-US" sz="1400">
                <a:sym typeface="+mn-ea"/>
              </a:rPr>
              <a:t>    </a:t>
            </a:r>
            <a:r>
              <a:rPr lang="zh-CN" altLang="en-US" sz="1200">
                <a:sym typeface="+mn-ea"/>
              </a:rPr>
              <a:t>#为2表示使用vrf信息对超级节点进行出块顺序洗牌，需要生成vrf信息</a:t>
            </a:r>
            <a:endParaRPr lang="zh-CN" altLang="en-US" sz="1200">
              <a:sym typeface="+mn-ea"/>
            </a:endParaRPr>
          </a:p>
          <a:p>
            <a:endParaRPr lang="zh-CN" altLang="en-US" sz="1400">
              <a:sym typeface="+mn-ea"/>
            </a:endParaRPr>
          </a:p>
          <a:p>
            <a:r>
              <a:rPr lang="zh-CN" altLang="en-US" sz="1400">
                <a:sym typeface="+mn-ea"/>
              </a:rPr>
              <a:t>    whetherUpdateTopN=</a:t>
            </a:r>
            <a:r>
              <a:rPr lang="en-US" altLang="zh-CN" sz="1400">
                <a:sym typeface="+mn-ea"/>
              </a:rPr>
              <a:t>false</a:t>
            </a:r>
            <a:r>
              <a:rPr lang="zh-CN" altLang="en-US" sz="1200">
                <a:sym typeface="+mn-ea"/>
              </a:rPr>
              <a:t>#是否更新topN，如果为false，则一直使用初始配置的超级节点，不关注投票结果</a:t>
            </a:r>
            <a:endParaRPr lang="zh-CN" altLang="en-US" sz="1400">
              <a:sym typeface="+mn-ea"/>
            </a:endParaRPr>
          </a:p>
          <a:p>
            <a:endParaRPr lang="zh-CN" altLang="en-US" sz="1400">
              <a:sym typeface="+mn-ea"/>
            </a:endParaRPr>
          </a:p>
          <a:p>
            <a:r>
              <a:rPr lang="zh-CN" altLang="en-US" sz="1400">
                <a:sym typeface="+mn-ea"/>
              </a:rPr>
              <a:t>    whetherUpdateTopN=true </a:t>
            </a:r>
            <a:r>
              <a:rPr lang="zh-CN" altLang="en-US" sz="1200">
                <a:sym typeface="+mn-ea"/>
              </a:rPr>
              <a:t>#是否更新topN，如果为true，根据下面几个配置项定期更新topN节点                </a:t>
            </a:r>
            <a:endParaRPr lang="zh-CN" altLang="en-US" sz="1200">
              <a:sym typeface="+mn-ea"/>
            </a:endParaRPr>
          </a:p>
          <a:p>
            <a:r>
              <a:rPr lang="zh-CN" altLang="en-US" sz="1200">
                <a:sym typeface="+mn-ea"/>
              </a:rPr>
              <a:t>         blockNumToUpdateDelegate=20000</a:t>
            </a:r>
            <a:endParaRPr lang="zh-CN" altLang="en-US" sz="1200">
              <a:sym typeface="+mn-ea"/>
            </a:endParaRPr>
          </a:p>
          <a:p>
            <a:r>
              <a:rPr lang="zh-CN" altLang="en-US" sz="1200">
                <a:sym typeface="+mn-ea"/>
              </a:rPr>
              <a:t>         registTopNHeightLimit=100</a:t>
            </a:r>
            <a:endParaRPr lang="zh-CN" altLang="en-US" sz="1200">
              <a:sym typeface="+mn-ea"/>
            </a:endParaRPr>
          </a:p>
          <a:p>
            <a:r>
              <a:rPr lang="zh-CN" altLang="en-US" sz="1200">
                <a:sym typeface="+mn-ea"/>
              </a:rPr>
              <a:t>         updateTopNHeightLimit=200</a:t>
            </a:r>
            <a:endParaRPr lang="zh-CN" altLang="en-US" sz="1200">
              <a:sym typeface="+mn-ea"/>
            </a:endParaRPr>
          </a:p>
          <a:p>
            <a:endParaRPr lang="zh-CN" altLang="en-US" sz="1200">
              <a:sym typeface="+mn-ea"/>
            </a:endParaRPr>
          </a:p>
        </p:txBody>
      </p:sp>
      <p:sp>
        <p:nvSpPr>
          <p:cNvPr id="8" name="文本框 7"/>
          <p:cNvSpPr txBox="1"/>
          <p:nvPr/>
        </p:nvSpPr>
        <p:spPr>
          <a:xfrm>
            <a:off x="5805170" y="1981835"/>
            <a:ext cx="5678805" cy="460375"/>
          </a:xfrm>
          <a:prstGeom prst="rect">
            <a:avLst/>
          </a:prstGeom>
          <a:noFill/>
        </p:spPr>
        <p:txBody>
          <a:bodyPr wrap="none" rtlCol="0">
            <a:spAutoFit/>
          </a:bodyPr>
          <a:p>
            <a:pPr algn="l"/>
            <a:r>
              <a:rPr lang="en-US" altLang="zh-CN" sz="1200">
                <a:solidFill>
                  <a:srgbClr val="FF0000"/>
                </a:solidFill>
              </a:rPr>
              <a:t>1 period = </a:t>
            </a:r>
            <a:r>
              <a:rPr lang="zh-CN" altLang="en-US" sz="1200">
                <a:solidFill>
                  <a:srgbClr val="FF0000"/>
                </a:solidFill>
                <a:sym typeface="+mn-ea"/>
              </a:rPr>
              <a:t>blockInterval </a:t>
            </a:r>
            <a:r>
              <a:rPr lang="en-US" altLang="zh-CN" sz="1200">
                <a:solidFill>
                  <a:srgbClr val="FF0000"/>
                </a:solidFill>
                <a:sym typeface="+mn-ea"/>
              </a:rPr>
              <a:t>* </a:t>
            </a:r>
            <a:r>
              <a:rPr lang="zh-CN" altLang="en-US" sz="1200">
                <a:solidFill>
                  <a:srgbClr val="FF0000"/>
                </a:solidFill>
                <a:sym typeface="+mn-ea"/>
              </a:rPr>
              <a:t>continueBlockNum 一个超级节点连续出块的时间</a:t>
            </a:r>
            <a:endParaRPr lang="zh-CN" altLang="en-US" sz="1200">
              <a:solidFill>
                <a:srgbClr val="FF0000"/>
              </a:solidFill>
              <a:sym typeface="+mn-ea"/>
            </a:endParaRPr>
          </a:p>
          <a:p>
            <a:pPr algn="l"/>
            <a:r>
              <a:rPr lang="en-US" altLang="zh-CN" sz="1200">
                <a:solidFill>
                  <a:srgbClr val="FF0000"/>
                </a:solidFill>
                <a:sym typeface="+mn-ea"/>
              </a:rPr>
              <a:t>1 cycle   = 1 period * </a:t>
            </a:r>
            <a:r>
              <a:rPr lang="zh-CN" altLang="en-US" sz="1200">
                <a:solidFill>
                  <a:srgbClr val="FF0000"/>
                </a:solidFill>
                <a:sym typeface="+mn-ea"/>
              </a:rPr>
              <a:t>delegateNum                 所有超级节点都轮一遍的时间</a:t>
            </a:r>
            <a:endParaRPr lang="zh-CN" altLang="en-US" sz="1200">
              <a:solidFill>
                <a:srgbClr val="FF0000"/>
              </a:solidFill>
              <a:sym typeface="+mn-ea"/>
            </a:endParaRPr>
          </a:p>
        </p:txBody>
      </p:sp>
      <p:graphicFrame>
        <p:nvGraphicFramePr>
          <p:cNvPr id="19" name="表格 18"/>
          <p:cNvGraphicFramePr/>
          <p:nvPr/>
        </p:nvGraphicFramePr>
        <p:xfrm>
          <a:off x="4300855" y="4946650"/>
          <a:ext cx="7620002" cy="1422400"/>
        </p:xfrm>
        <a:graphic>
          <a:graphicData uri="http://schemas.openxmlformats.org/drawingml/2006/table">
            <a:tbl>
              <a:tblPr firstRow="1" bandRow="1">
                <a:tableStyleId>{5C22544A-7EE6-4342-B048-85BDC9FD1C3A}</a:tableStyleId>
              </a:tblPr>
              <a:tblGrid>
                <a:gridCol w="1824990"/>
                <a:gridCol w="1419860"/>
                <a:gridCol w="1369696"/>
                <a:gridCol w="1523365"/>
                <a:gridCol w="1482091"/>
              </a:tblGrid>
              <a:tr h="300990">
                <a:tc>
                  <a:txBody>
                    <a:bodyPr/>
                    <a:p>
                      <a:pPr>
                        <a:buNone/>
                      </a:pPr>
                      <a:r>
                        <a:rPr lang="zh-CN" altLang="en-US" sz="1000">
                          <a:solidFill>
                            <a:srgbClr val="092FF1"/>
                          </a:solidFill>
                        </a:rPr>
                        <a:t>配置项</a:t>
                      </a:r>
                      <a:endParaRPr lang="zh-CN" altLang="en-US" sz="1000">
                        <a:solidFill>
                          <a:srgbClr val="092FF1"/>
                        </a:solidFill>
                      </a:endParaRPr>
                    </a:p>
                  </a:txBody>
                  <a:tcPr/>
                </a:tc>
                <a:tc>
                  <a:txBody>
                    <a:bodyPr/>
                    <a:p>
                      <a:pPr>
                        <a:buNone/>
                      </a:pPr>
                      <a:r>
                        <a:rPr lang="zh-CN" altLang="en-US" sz="1000">
                          <a:solidFill>
                            <a:srgbClr val="092FF1"/>
                          </a:solidFill>
                        </a:rPr>
                        <a:t>配置组合</a:t>
                      </a:r>
                      <a:r>
                        <a:rPr lang="en-US" altLang="zh-CN" sz="1000">
                          <a:solidFill>
                            <a:srgbClr val="092FF1"/>
                          </a:solidFill>
                        </a:rPr>
                        <a:t>1</a:t>
                      </a:r>
                      <a:endParaRPr lang="en-US" altLang="zh-CN" sz="1000">
                        <a:solidFill>
                          <a:srgbClr val="092FF1"/>
                        </a:solidFill>
                      </a:endParaRPr>
                    </a:p>
                  </a:txBody>
                  <a:tcPr/>
                </a:tc>
                <a:tc>
                  <a:txBody>
                    <a:bodyPr/>
                    <a:p>
                      <a:pPr>
                        <a:buNone/>
                      </a:pPr>
                      <a:r>
                        <a:rPr lang="zh-CN" altLang="en-US" sz="1000">
                          <a:solidFill>
                            <a:srgbClr val="092FF1"/>
                          </a:solidFill>
                          <a:sym typeface="+mn-ea"/>
                        </a:rPr>
                        <a:t>配置组合</a:t>
                      </a:r>
                      <a:r>
                        <a:rPr lang="en-US" altLang="zh-CN" sz="1000">
                          <a:solidFill>
                            <a:srgbClr val="092FF1"/>
                          </a:solidFill>
                          <a:sym typeface="+mn-ea"/>
                        </a:rPr>
                        <a:t>2</a:t>
                      </a:r>
                      <a:endParaRPr lang="en-US" altLang="zh-CN" sz="1000">
                        <a:solidFill>
                          <a:srgbClr val="092FF1"/>
                        </a:solidFill>
                        <a:sym typeface="+mn-ea"/>
                      </a:endParaRPr>
                    </a:p>
                  </a:txBody>
                  <a:tcPr/>
                </a:tc>
                <a:tc>
                  <a:txBody>
                    <a:bodyPr/>
                    <a:p>
                      <a:pPr>
                        <a:buNone/>
                      </a:pPr>
                      <a:r>
                        <a:rPr lang="zh-CN" altLang="en-US" sz="1000">
                          <a:solidFill>
                            <a:srgbClr val="092FF1"/>
                          </a:solidFill>
                          <a:sym typeface="+mn-ea"/>
                        </a:rPr>
                        <a:t>配置组合</a:t>
                      </a:r>
                      <a:r>
                        <a:rPr lang="en-US" altLang="zh-CN" sz="1000">
                          <a:solidFill>
                            <a:srgbClr val="092FF1"/>
                          </a:solidFill>
                          <a:sym typeface="+mn-ea"/>
                        </a:rPr>
                        <a:t>3</a:t>
                      </a:r>
                      <a:endParaRPr lang="en-US" altLang="zh-CN" sz="1000">
                        <a:solidFill>
                          <a:srgbClr val="092FF1"/>
                        </a:solidFill>
                        <a:sym typeface="+mn-ea"/>
                      </a:endParaRPr>
                    </a:p>
                  </a:txBody>
                  <a:tcPr/>
                </a:tc>
                <a:tc>
                  <a:txBody>
                    <a:bodyPr/>
                    <a:p>
                      <a:pPr>
                        <a:buNone/>
                      </a:pPr>
                      <a:r>
                        <a:rPr lang="zh-CN" altLang="en-US" sz="1000">
                          <a:solidFill>
                            <a:srgbClr val="092FF1"/>
                          </a:solidFill>
                          <a:sym typeface="+mn-ea"/>
                        </a:rPr>
                        <a:t>配置组合</a:t>
                      </a:r>
                      <a:r>
                        <a:rPr lang="en-US" altLang="zh-CN" sz="1000">
                          <a:solidFill>
                            <a:srgbClr val="092FF1"/>
                          </a:solidFill>
                          <a:sym typeface="+mn-ea"/>
                        </a:rPr>
                        <a:t>4</a:t>
                      </a:r>
                      <a:endParaRPr lang="en-US" altLang="zh-CN" sz="1000">
                        <a:solidFill>
                          <a:srgbClr val="092FF1"/>
                        </a:solidFill>
                        <a:sym typeface="+mn-ea"/>
                      </a:endParaRPr>
                    </a:p>
                  </a:txBody>
                  <a:tcPr/>
                </a:tc>
              </a:tr>
              <a:tr h="310515">
                <a:tc>
                  <a:txBody>
                    <a:bodyPr/>
                    <a:p>
                      <a:pPr>
                        <a:buNone/>
                      </a:pPr>
                      <a:r>
                        <a:rPr lang="en-US" altLang="zh-CN" sz="1000">
                          <a:solidFill>
                            <a:srgbClr val="092FF1"/>
                          </a:solidFill>
                        </a:rPr>
                        <a:t>shuffleType</a:t>
                      </a:r>
                      <a:endParaRPr lang="en-US" altLang="zh-CN" sz="1000">
                        <a:solidFill>
                          <a:srgbClr val="092FF1"/>
                        </a:solidFill>
                      </a:endParaRPr>
                    </a:p>
                  </a:txBody>
                  <a:tcPr/>
                </a:tc>
                <a:tc>
                  <a:txBody>
                    <a:bodyPr/>
                    <a:p>
                      <a:pPr>
                        <a:buNone/>
                      </a:pPr>
                      <a:r>
                        <a:rPr lang="en-US" altLang="zh-CN" sz="1000"/>
                        <a:t>1</a:t>
                      </a:r>
                      <a:endParaRPr lang="en-US" altLang="zh-CN" sz="1000"/>
                    </a:p>
                  </a:txBody>
                  <a:tcPr/>
                </a:tc>
                <a:tc>
                  <a:txBody>
                    <a:bodyPr/>
                    <a:p>
                      <a:pPr>
                        <a:buNone/>
                      </a:pPr>
                      <a:r>
                        <a:rPr lang="en-US" altLang="zh-CN" sz="1000"/>
                        <a:t>1</a:t>
                      </a:r>
                      <a:endParaRPr lang="en-US" altLang="zh-CN" sz="1000"/>
                    </a:p>
                  </a:txBody>
                  <a:tcPr/>
                </a:tc>
                <a:tc>
                  <a:txBody>
                    <a:bodyPr/>
                    <a:p>
                      <a:pPr>
                        <a:buNone/>
                      </a:pPr>
                      <a:r>
                        <a:rPr lang="en-US" altLang="zh-CN" sz="1000"/>
                        <a:t>2</a:t>
                      </a:r>
                      <a:endParaRPr lang="en-US" altLang="zh-CN" sz="1000"/>
                    </a:p>
                  </a:txBody>
                  <a:tcPr/>
                </a:tc>
                <a:tc>
                  <a:txBody>
                    <a:bodyPr/>
                    <a:p>
                      <a:pPr>
                        <a:buNone/>
                      </a:pPr>
                      <a:r>
                        <a:rPr lang="en-US" altLang="zh-CN" sz="1000"/>
                        <a:t>2</a:t>
                      </a:r>
                      <a:endParaRPr lang="en-US" altLang="zh-CN" sz="1000"/>
                    </a:p>
                  </a:txBody>
                  <a:tcPr/>
                </a:tc>
              </a:tr>
              <a:tr h="262255">
                <a:tc>
                  <a:txBody>
                    <a:bodyPr/>
                    <a:p>
                      <a:pPr>
                        <a:buNone/>
                      </a:pPr>
                      <a:r>
                        <a:rPr lang="en-US" altLang="zh-CN" sz="1000" b="1">
                          <a:solidFill>
                            <a:srgbClr val="092FF1"/>
                          </a:solidFill>
                        </a:rPr>
                        <a:t>whetherUpdateTopN</a:t>
                      </a:r>
                      <a:endParaRPr lang="en-US" altLang="zh-CN" sz="1000" b="1">
                        <a:solidFill>
                          <a:srgbClr val="092FF1"/>
                        </a:solidFill>
                      </a:endParaRPr>
                    </a:p>
                  </a:txBody>
                  <a:tcPr/>
                </a:tc>
                <a:tc>
                  <a:txBody>
                    <a:bodyPr/>
                    <a:p>
                      <a:pPr>
                        <a:buNone/>
                      </a:pPr>
                      <a:r>
                        <a:rPr lang="en-US" altLang="zh-CN" sz="1000"/>
                        <a:t>true</a:t>
                      </a:r>
                      <a:endParaRPr lang="en-US" altLang="zh-CN" sz="1000"/>
                    </a:p>
                  </a:txBody>
                  <a:tcPr/>
                </a:tc>
                <a:tc>
                  <a:txBody>
                    <a:bodyPr/>
                    <a:p>
                      <a:pPr>
                        <a:buNone/>
                      </a:pPr>
                      <a:r>
                        <a:rPr lang="en-US" altLang="zh-CN" sz="1000"/>
                        <a:t>false</a:t>
                      </a:r>
                      <a:endParaRPr lang="en-US" altLang="zh-CN" sz="1000"/>
                    </a:p>
                  </a:txBody>
                  <a:tcPr/>
                </a:tc>
                <a:tc>
                  <a:txBody>
                    <a:bodyPr/>
                    <a:p>
                      <a:pPr>
                        <a:buNone/>
                      </a:pPr>
                      <a:r>
                        <a:rPr lang="en-US" altLang="zh-CN" sz="1000"/>
                        <a:t>true</a:t>
                      </a:r>
                      <a:endParaRPr lang="en-US" altLang="zh-CN" sz="1000"/>
                    </a:p>
                  </a:txBody>
                  <a:tcPr/>
                </a:tc>
                <a:tc>
                  <a:txBody>
                    <a:bodyPr/>
                    <a:p>
                      <a:pPr>
                        <a:buNone/>
                      </a:pPr>
                      <a:r>
                        <a:rPr lang="en-US" altLang="zh-CN" sz="1000"/>
                        <a:t>false</a:t>
                      </a:r>
                      <a:endParaRPr lang="en-US" altLang="zh-CN" sz="1000"/>
                    </a:p>
                  </a:txBody>
                  <a:tcPr/>
                </a:tc>
              </a:tr>
              <a:tr h="381000">
                <a:tc>
                  <a:txBody>
                    <a:bodyPr/>
                    <a:p>
                      <a:pPr>
                        <a:buNone/>
                      </a:pPr>
                      <a:r>
                        <a:rPr lang="zh-CN" altLang="en-US" sz="1000" b="1">
                          <a:solidFill>
                            <a:srgbClr val="092FF1"/>
                          </a:solidFill>
                        </a:rPr>
                        <a:t>场景说明</a:t>
                      </a:r>
                      <a:endParaRPr lang="zh-CN" altLang="en-US" sz="1000" b="1">
                        <a:solidFill>
                          <a:srgbClr val="092FF1"/>
                        </a:solidFill>
                      </a:endParaRPr>
                    </a:p>
                  </a:txBody>
                  <a:tcPr/>
                </a:tc>
                <a:tc>
                  <a:txBody>
                    <a:bodyPr/>
                    <a:p>
                      <a:pPr>
                        <a:buNone/>
                      </a:pPr>
                      <a:r>
                        <a:rPr lang="zh-CN" altLang="en-US" sz="1000"/>
                        <a:t>周期更新</a:t>
                      </a:r>
                      <a:r>
                        <a:rPr lang="en-US" altLang="zh-CN" sz="1000"/>
                        <a:t>topN</a:t>
                      </a:r>
                      <a:r>
                        <a:rPr lang="zh-CN" altLang="en-US" sz="1000"/>
                        <a:t>，每个周期内出块顺序固定，</a:t>
                      </a:r>
                      <a:r>
                        <a:rPr lang="zh-CN" altLang="en-US" sz="1000">
                          <a:solidFill>
                            <a:srgbClr val="FF0000"/>
                          </a:solidFill>
                        </a:rPr>
                        <a:t>用于公链</a:t>
                      </a:r>
                      <a:endParaRPr lang="zh-CN" altLang="en-US" sz="1000">
                        <a:solidFill>
                          <a:srgbClr val="FF0000"/>
                        </a:solidFill>
                      </a:endParaRPr>
                    </a:p>
                  </a:txBody>
                  <a:tcPr/>
                </a:tc>
                <a:tc>
                  <a:txBody>
                    <a:bodyPr/>
                    <a:p>
                      <a:pPr>
                        <a:buNone/>
                      </a:pPr>
                      <a:r>
                        <a:rPr lang="zh-CN" altLang="en-US" sz="1000"/>
                        <a:t>使用配置配置的</a:t>
                      </a:r>
                      <a:r>
                        <a:rPr lang="en-US" altLang="zh-CN" sz="1000"/>
                        <a:t>topN</a:t>
                      </a:r>
                      <a:r>
                        <a:rPr lang="zh-CN" altLang="en-US" sz="1000"/>
                        <a:t>，出块顺序固定，</a:t>
                      </a:r>
                      <a:r>
                        <a:rPr lang="zh-CN" altLang="en-US" sz="1000">
                          <a:solidFill>
                            <a:srgbClr val="FF0000"/>
                          </a:solidFill>
                        </a:rPr>
                        <a:t>用于联盟链</a:t>
                      </a:r>
                      <a:endParaRPr lang="zh-CN" altLang="en-US" sz="1000">
                        <a:solidFill>
                          <a:srgbClr val="FF0000"/>
                        </a:solidFill>
                      </a:endParaRPr>
                    </a:p>
                  </a:txBody>
                  <a:tcPr/>
                </a:tc>
                <a:tc>
                  <a:txBody>
                    <a:bodyPr/>
                    <a:p>
                      <a:pPr>
                        <a:buNone/>
                      </a:pPr>
                      <a:r>
                        <a:rPr lang="zh-CN" altLang="en-US" sz="1000"/>
                        <a:t>周期更新</a:t>
                      </a:r>
                      <a:r>
                        <a:rPr lang="en-US" altLang="zh-CN" sz="1000"/>
                        <a:t>topN</a:t>
                      </a:r>
                      <a:r>
                        <a:rPr lang="zh-CN" altLang="en-US" sz="1000"/>
                        <a:t>，每个周期内使用</a:t>
                      </a:r>
                      <a:r>
                        <a:rPr lang="en-US" altLang="zh-CN" sz="1000"/>
                        <a:t>vrf</a:t>
                      </a:r>
                      <a:r>
                        <a:rPr lang="zh-CN" altLang="en-US" sz="1000"/>
                        <a:t>信息洗牌出块顺序，</a:t>
                      </a:r>
                      <a:r>
                        <a:rPr lang="zh-CN" altLang="en-US" sz="1000">
                          <a:solidFill>
                            <a:srgbClr val="FF0000"/>
                          </a:solidFill>
                        </a:rPr>
                        <a:t>用于公链</a:t>
                      </a:r>
                      <a:endParaRPr lang="zh-CN" altLang="en-US" sz="1000">
                        <a:solidFill>
                          <a:srgbClr val="FF0000"/>
                        </a:solidFill>
                      </a:endParaRPr>
                    </a:p>
                  </a:txBody>
                  <a:tcPr/>
                </a:tc>
                <a:tc>
                  <a:txBody>
                    <a:bodyPr/>
                    <a:p>
                      <a:pPr>
                        <a:buNone/>
                      </a:pPr>
                      <a:r>
                        <a:rPr lang="zh-CN" altLang="en-US" sz="1000"/>
                        <a:t>使用配置</a:t>
                      </a:r>
                      <a:r>
                        <a:rPr lang="en-US" altLang="zh-CN" sz="1000"/>
                        <a:t>topN</a:t>
                      </a:r>
                      <a:r>
                        <a:rPr lang="zh-CN" altLang="en-US" sz="1000"/>
                        <a:t>，出块顺序使用</a:t>
                      </a:r>
                      <a:r>
                        <a:rPr lang="en-US" altLang="zh-CN" sz="1000"/>
                        <a:t>vrf</a:t>
                      </a:r>
                      <a:r>
                        <a:rPr lang="zh-CN" altLang="en-US" sz="1000"/>
                        <a:t>信息洗牌，用于，</a:t>
                      </a:r>
                      <a:r>
                        <a:rPr lang="zh-CN" altLang="en-US" sz="1000">
                          <a:solidFill>
                            <a:srgbClr val="FF0000"/>
                          </a:solidFill>
                        </a:rPr>
                        <a:t>联盟链</a:t>
                      </a:r>
                      <a:endParaRPr lang="zh-CN" altLang="en-US" sz="1000">
                        <a:solidFill>
                          <a:srgbClr val="FF0000"/>
                        </a:solidFill>
                      </a:endParaRPr>
                    </a:p>
                  </a:txBody>
                  <a:tcPr/>
                </a:tc>
              </a:tr>
            </a:tbl>
          </a:graphicData>
        </a:graphic>
      </p:graphicFrame>
      <p:sp>
        <p:nvSpPr>
          <p:cNvPr id="2" name="文本框 1"/>
          <p:cNvSpPr txBox="1"/>
          <p:nvPr/>
        </p:nvSpPr>
        <p:spPr>
          <a:xfrm>
            <a:off x="231775" y="934720"/>
            <a:ext cx="899160" cy="306705"/>
          </a:xfrm>
          <a:prstGeom prst="rect">
            <a:avLst/>
          </a:prstGeom>
          <a:noFill/>
        </p:spPr>
        <p:txBody>
          <a:bodyPr wrap="none" rtlCol="0">
            <a:spAutoFit/>
          </a:bodyPr>
          <a:p>
            <a:r>
              <a:rPr lang="zh-CN" altLang="en-US" sz="1400" b="1">
                <a:solidFill>
                  <a:srgbClr val="FF0000"/>
                </a:solidFill>
              </a:rPr>
              <a:t>普通节点</a:t>
            </a:r>
            <a:endParaRPr lang="zh-CN" altLang="en-US" sz="1400" b="1">
              <a:solidFill>
                <a:srgbClr val="FF0000"/>
              </a:solidFill>
            </a:endParaRPr>
          </a:p>
        </p:txBody>
      </p:sp>
      <p:sp>
        <p:nvSpPr>
          <p:cNvPr id="3" name="文本框 2"/>
          <p:cNvSpPr txBox="1"/>
          <p:nvPr/>
        </p:nvSpPr>
        <p:spPr>
          <a:xfrm>
            <a:off x="231775" y="1517015"/>
            <a:ext cx="899160" cy="306705"/>
          </a:xfrm>
          <a:prstGeom prst="rect">
            <a:avLst/>
          </a:prstGeom>
          <a:noFill/>
        </p:spPr>
        <p:txBody>
          <a:bodyPr wrap="none" rtlCol="0">
            <a:spAutoFit/>
          </a:bodyPr>
          <a:p>
            <a:r>
              <a:rPr lang="zh-CN" altLang="en-US" sz="1400" b="1">
                <a:solidFill>
                  <a:srgbClr val="FF0000"/>
                </a:solidFill>
              </a:rPr>
              <a:t>候选节点</a:t>
            </a:r>
            <a:endParaRPr lang="zh-CN" altLang="en-US" sz="1400" b="1">
              <a:solidFill>
                <a:srgbClr val="FF0000"/>
              </a:solidFill>
            </a:endParaRPr>
          </a:p>
        </p:txBody>
      </p:sp>
      <p:sp>
        <p:nvSpPr>
          <p:cNvPr id="6" name="文本框 5"/>
          <p:cNvSpPr txBox="1"/>
          <p:nvPr/>
        </p:nvSpPr>
        <p:spPr>
          <a:xfrm>
            <a:off x="271145" y="2851150"/>
            <a:ext cx="1130935" cy="2245360"/>
          </a:xfrm>
          <a:prstGeom prst="rect">
            <a:avLst/>
          </a:prstGeom>
          <a:noFill/>
        </p:spPr>
        <p:txBody>
          <a:bodyPr wrap="square" rtlCol="0">
            <a:spAutoFit/>
          </a:bodyPr>
          <a:p>
            <a:r>
              <a:rPr lang="zh-CN" altLang="en-US" sz="1400" b="1">
                <a:solidFill>
                  <a:srgbClr val="FF0000"/>
                </a:solidFill>
              </a:rPr>
              <a:t>如果本节点公钥在</a:t>
            </a:r>
            <a:r>
              <a:rPr lang="en-US" altLang="zh-CN" sz="1400" b="1">
                <a:solidFill>
                  <a:srgbClr val="FF0000"/>
                </a:solidFill>
              </a:rPr>
              <a:t>TopN</a:t>
            </a:r>
            <a:r>
              <a:rPr lang="zh-CN" altLang="en-US" sz="1400" b="1">
                <a:solidFill>
                  <a:srgbClr val="FF0000"/>
                </a:solidFill>
              </a:rPr>
              <a:t>中，则切换为超级节点</a:t>
            </a:r>
            <a:endParaRPr lang="zh-CN" altLang="en-US" sz="1400" b="1">
              <a:solidFill>
                <a:srgbClr val="FF0000"/>
              </a:solidFill>
            </a:endParaRPr>
          </a:p>
          <a:p>
            <a:endParaRPr lang="zh-CN" altLang="en-US" sz="1400" b="1">
              <a:solidFill>
                <a:srgbClr val="FF0000"/>
              </a:solidFill>
            </a:endParaRPr>
          </a:p>
          <a:p>
            <a:r>
              <a:rPr lang="zh-CN" altLang="en-US" sz="1400" b="1">
                <a:solidFill>
                  <a:srgbClr val="FF0000"/>
                </a:solidFill>
              </a:rPr>
              <a:t>否则，为候选节点，并监控</a:t>
            </a:r>
            <a:r>
              <a:rPr lang="en-US" altLang="zh-CN" sz="1400" b="1">
                <a:solidFill>
                  <a:srgbClr val="FF0000"/>
                </a:solidFill>
              </a:rPr>
              <a:t>topN</a:t>
            </a:r>
            <a:r>
              <a:rPr lang="zh-CN" altLang="en-US" sz="1400" b="1">
                <a:solidFill>
                  <a:srgbClr val="FF0000"/>
                </a:solidFill>
              </a:rPr>
              <a:t>变化</a:t>
            </a:r>
            <a:endParaRPr lang="zh-CN" altLang="en-US" sz="1400" b="1">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 name="文本框 60"/>
          <p:cNvSpPr txBox="1"/>
          <p:nvPr/>
        </p:nvSpPr>
        <p:spPr>
          <a:xfrm>
            <a:off x="14605" y="-8255"/>
            <a:ext cx="4054475" cy="460375"/>
          </a:xfrm>
          <a:prstGeom prst="rect">
            <a:avLst/>
          </a:prstGeom>
          <a:noFill/>
        </p:spPr>
        <p:txBody>
          <a:bodyPr wrap="square" rtlCol="0">
            <a:spAutoFit/>
          </a:bodyPr>
          <a:p>
            <a:pPr algn="l"/>
            <a:r>
              <a:rPr lang="en-US" altLang="zh-CN" sz="2400">
                <a:sym typeface="+mn-ea"/>
              </a:rPr>
              <a:t>dpos</a:t>
            </a:r>
            <a:r>
              <a:rPr lang="zh-CN" altLang="en-US" sz="2400">
                <a:sym typeface="+mn-ea"/>
              </a:rPr>
              <a:t>共识</a:t>
            </a:r>
            <a:r>
              <a:rPr lang="zh-CN" sz="2400">
                <a:sym typeface="+mn-ea"/>
              </a:rPr>
              <a:t>相关配置说明</a:t>
            </a:r>
            <a:r>
              <a:rPr lang="en-US" altLang="zh-CN" sz="2400">
                <a:sym typeface="+mn-ea"/>
              </a:rPr>
              <a:t>(2)</a:t>
            </a:r>
            <a:endParaRPr lang="en-US" altLang="zh-CN" sz="2400">
              <a:sym typeface="+mn-ea"/>
            </a:endParaRPr>
          </a:p>
        </p:txBody>
      </p:sp>
      <p:sp>
        <p:nvSpPr>
          <p:cNvPr id="4" name="文本框 3"/>
          <p:cNvSpPr txBox="1"/>
          <p:nvPr/>
        </p:nvSpPr>
        <p:spPr>
          <a:xfrm>
            <a:off x="619760" y="715645"/>
            <a:ext cx="9196070" cy="3784600"/>
          </a:xfrm>
          <a:prstGeom prst="rect">
            <a:avLst/>
          </a:prstGeom>
          <a:noFill/>
        </p:spPr>
        <p:txBody>
          <a:bodyPr wrap="square" rtlCol="0" anchor="t">
            <a:spAutoFit/>
          </a:bodyPr>
          <a:p>
            <a:r>
              <a:rPr lang="zh-CN" altLang="en-US" sz="1000"/>
              <a:t>{</a:t>
            </a:r>
            <a:endParaRPr lang="zh-CN" altLang="en-US" sz="1000"/>
          </a:p>
          <a:p>
            <a:r>
              <a:rPr lang="zh-CN" altLang="en-US" sz="1000"/>
              <a:t>	"genesis_time": "2018-08-16T15:38:56.951569432+08:00",</a:t>
            </a:r>
            <a:endParaRPr lang="zh-CN" altLang="en-US" sz="1000"/>
          </a:p>
          <a:p>
            <a:r>
              <a:rPr lang="zh-CN" altLang="en-US" sz="1000"/>
              <a:t>	"chain_id": "chain33-Z2cgFj",</a:t>
            </a:r>
            <a:endParaRPr lang="zh-CN" altLang="en-US" sz="1000"/>
          </a:p>
          <a:p>
            <a:r>
              <a:rPr lang="zh-CN" altLang="en-US" sz="1000"/>
              <a:t>	"validators": [{</a:t>
            </a:r>
            <a:endParaRPr lang="zh-CN" altLang="en-US" sz="1000"/>
          </a:p>
          <a:p>
            <a:r>
              <a:rPr lang="zh-CN" altLang="en-US" sz="1000"/>
              <a:t>		"pub_key": {</a:t>
            </a:r>
            <a:endParaRPr lang="zh-CN" altLang="en-US" sz="1000"/>
          </a:p>
          <a:p>
            <a:r>
              <a:rPr lang="zh-CN" altLang="en-US" sz="1000"/>
              <a:t>			"type": "secp256k1",</a:t>
            </a:r>
            <a:endParaRPr lang="zh-CN" altLang="en-US" sz="1000"/>
          </a:p>
          <a:p>
            <a:r>
              <a:rPr lang="zh-CN" altLang="en-US" sz="1000"/>
              <a:t>			"data": "03EF0E1D3112CF571743A3318125EDE2E52A4EB904BCBAA4B1F75020C2846A7EB4"</a:t>
            </a:r>
            <a:endParaRPr lang="zh-CN" altLang="en-US" sz="1000"/>
          </a:p>
          <a:p>
            <a:r>
              <a:rPr lang="zh-CN" altLang="en-US" sz="1000"/>
              <a:t>		},</a:t>
            </a:r>
            <a:endParaRPr lang="zh-CN" altLang="en-US" sz="1000"/>
          </a:p>
          <a:p>
            <a:r>
              <a:rPr lang="zh-CN" altLang="en-US" sz="1000"/>
              <a:t>		"name": ""</a:t>
            </a:r>
            <a:endParaRPr lang="zh-CN" altLang="en-US" sz="1000"/>
          </a:p>
          <a:p>
            <a:r>
              <a:rPr lang="zh-CN" altLang="en-US" sz="1000"/>
              <a:t>	}, {</a:t>
            </a:r>
            <a:endParaRPr lang="zh-CN" altLang="en-US" sz="1000"/>
          </a:p>
          <a:p>
            <a:r>
              <a:rPr lang="zh-CN" altLang="en-US" sz="1000"/>
              <a:t>		"pub_key": {</a:t>
            </a:r>
            <a:endParaRPr lang="zh-CN" altLang="en-US" sz="1000"/>
          </a:p>
          <a:p>
            <a:r>
              <a:rPr lang="zh-CN" altLang="en-US" sz="1000"/>
              <a:t>			"type": "secp256k1",</a:t>
            </a:r>
            <a:endParaRPr lang="zh-CN" altLang="en-US" sz="1000"/>
          </a:p>
          <a:p>
            <a:r>
              <a:rPr lang="zh-CN" altLang="en-US" sz="1000"/>
              <a:t>			"data": "027848E7FA630B759DB406940B5506B666A344B1060794BBF314EB459D40881BB3"</a:t>
            </a:r>
            <a:endParaRPr lang="zh-CN" altLang="en-US" sz="1000"/>
          </a:p>
          <a:p>
            <a:r>
              <a:rPr lang="zh-CN" altLang="en-US" sz="1000"/>
              <a:t>		},</a:t>
            </a:r>
            <a:endParaRPr lang="zh-CN" altLang="en-US" sz="1000"/>
          </a:p>
          <a:p>
            <a:r>
              <a:rPr lang="zh-CN" altLang="en-US" sz="1000"/>
              <a:t>		"name": ""</a:t>
            </a:r>
            <a:endParaRPr lang="zh-CN" altLang="en-US" sz="1000"/>
          </a:p>
          <a:p>
            <a:r>
              <a:rPr lang="zh-CN" altLang="en-US" sz="1000"/>
              <a:t>	}, {</a:t>
            </a:r>
            <a:endParaRPr lang="zh-CN" altLang="en-US" sz="1000"/>
          </a:p>
          <a:p>
            <a:r>
              <a:rPr lang="zh-CN" altLang="en-US" sz="1000"/>
              <a:t>		"pub_key": {</a:t>
            </a:r>
            <a:endParaRPr lang="zh-CN" altLang="en-US" sz="1000"/>
          </a:p>
          <a:p>
            <a:r>
              <a:rPr lang="zh-CN" altLang="en-US" sz="1000"/>
              <a:t>			"type": "secp256k1",</a:t>
            </a:r>
            <a:endParaRPr lang="zh-CN" altLang="en-US" sz="1000"/>
          </a:p>
          <a:p>
            <a:r>
              <a:rPr lang="zh-CN" altLang="en-US" sz="1000"/>
              <a:t>			"data": "03F4AB6659E61E8512C9A24AC385CC1AC4D52B87D10ADBDF060086EA82BE62CDDE"</a:t>
            </a:r>
            <a:endParaRPr lang="zh-CN" altLang="en-US" sz="1000"/>
          </a:p>
          <a:p>
            <a:r>
              <a:rPr lang="zh-CN" altLang="en-US" sz="1000"/>
              <a:t>		},</a:t>
            </a:r>
            <a:endParaRPr lang="zh-CN" altLang="en-US" sz="1000"/>
          </a:p>
          <a:p>
            <a:r>
              <a:rPr lang="zh-CN" altLang="en-US" sz="1000"/>
              <a:t>		"name": ""</a:t>
            </a:r>
            <a:endParaRPr lang="zh-CN" altLang="en-US" sz="1000"/>
          </a:p>
          <a:p>
            <a:r>
              <a:rPr lang="zh-CN" altLang="en-US" sz="1000"/>
              <a:t>	}],</a:t>
            </a:r>
            <a:endParaRPr lang="zh-CN" altLang="en-US" sz="1000"/>
          </a:p>
          <a:p>
            <a:r>
              <a:rPr lang="zh-CN" altLang="en-US" sz="1000"/>
              <a:t>	"app_hash": null</a:t>
            </a:r>
            <a:endParaRPr lang="zh-CN" altLang="en-US" sz="1000"/>
          </a:p>
          <a:p>
            <a:r>
              <a:rPr lang="zh-CN" altLang="en-US" sz="1000"/>
              <a:t>}</a:t>
            </a:r>
            <a:endParaRPr lang="zh-CN" altLang="en-US" sz="1000"/>
          </a:p>
        </p:txBody>
      </p:sp>
      <p:sp>
        <p:nvSpPr>
          <p:cNvPr id="5" name="文本框 4"/>
          <p:cNvSpPr txBox="1"/>
          <p:nvPr/>
        </p:nvSpPr>
        <p:spPr>
          <a:xfrm>
            <a:off x="615950" y="4747895"/>
            <a:ext cx="8412480" cy="1783715"/>
          </a:xfrm>
          <a:prstGeom prst="rect">
            <a:avLst/>
          </a:prstGeom>
          <a:noFill/>
        </p:spPr>
        <p:txBody>
          <a:bodyPr wrap="square" rtlCol="0" anchor="t">
            <a:spAutoFit/>
          </a:bodyPr>
          <a:p>
            <a:r>
              <a:rPr lang="zh-CN" altLang="en-US" sz="1000"/>
              <a:t>{</a:t>
            </a:r>
            <a:endParaRPr lang="zh-CN" altLang="en-US" sz="1000"/>
          </a:p>
          <a:p>
            <a:r>
              <a:rPr lang="zh-CN" altLang="en-US" sz="1000"/>
              <a:t>	"address": "2FA286246F0222C4FF93210E91AECE0C66723F15",</a:t>
            </a:r>
            <a:endParaRPr lang="zh-CN" altLang="en-US" sz="1000"/>
          </a:p>
          <a:p>
            <a:r>
              <a:rPr lang="zh-CN" altLang="en-US" sz="1000"/>
              <a:t>	"pub_key": {</a:t>
            </a:r>
            <a:endParaRPr lang="zh-CN" altLang="en-US" sz="1000"/>
          </a:p>
          <a:p>
            <a:r>
              <a:rPr lang="zh-CN" altLang="en-US" sz="1000"/>
              <a:t>		"type": "secp256k1",</a:t>
            </a:r>
            <a:endParaRPr lang="zh-CN" altLang="en-US" sz="1000"/>
          </a:p>
          <a:p>
            <a:r>
              <a:rPr lang="zh-CN" altLang="en-US" sz="1000"/>
              <a:t>		"data": "03EF0E1D3112CF571743A3318125EDE2E52A4EB904BCBAA4B1F75020C2846A7EB4"</a:t>
            </a:r>
            <a:endParaRPr lang="zh-CN" altLang="en-US" sz="1000"/>
          </a:p>
          <a:p>
            <a:r>
              <a:rPr lang="zh-CN" altLang="en-US" sz="1000"/>
              <a:t>	},</a:t>
            </a:r>
            <a:endParaRPr lang="zh-CN" altLang="en-US" sz="1000"/>
          </a:p>
          <a:p>
            <a:r>
              <a:rPr lang="zh-CN" altLang="en-US" sz="1000"/>
              <a:t>	"priv_key": {</a:t>
            </a:r>
            <a:endParaRPr lang="zh-CN" altLang="en-US" sz="1000"/>
          </a:p>
          <a:p>
            <a:r>
              <a:rPr lang="zh-CN" altLang="en-US" sz="1000"/>
              <a:t>		"type": "secp256k1",</a:t>
            </a:r>
            <a:endParaRPr lang="zh-CN" altLang="en-US" sz="1000"/>
          </a:p>
          <a:p>
            <a:r>
              <a:rPr lang="zh-CN" altLang="en-US" sz="1000"/>
              <a:t>		"data": "5A6A14DA6F5A42835E529D75D87CC8904544F59EEE5387A37D87EEAD194D7EB2"</a:t>
            </a:r>
            <a:endParaRPr lang="zh-CN" altLang="en-US" sz="1000"/>
          </a:p>
          <a:p>
            <a:r>
              <a:rPr lang="zh-CN" altLang="en-US" sz="1000"/>
              <a:t>	}</a:t>
            </a:r>
            <a:endParaRPr lang="zh-CN" altLang="en-US" sz="1000"/>
          </a:p>
          <a:p>
            <a:r>
              <a:rPr lang="zh-CN" altLang="en-US" sz="1000"/>
              <a:t>}</a:t>
            </a:r>
            <a:endParaRPr lang="zh-CN" altLang="en-US" sz="1000"/>
          </a:p>
        </p:txBody>
      </p:sp>
      <p:sp>
        <p:nvSpPr>
          <p:cNvPr id="6" name="文本框 5"/>
          <p:cNvSpPr txBox="1"/>
          <p:nvPr/>
        </p:nvSpPr>
        <p:spPr>
          <a:xfrm>
            <a:off x="625475" y="452120"/>
            <a:ext cx="1270635" cy="275590"/>
          </a:xfrm>
          <a:prstGeom prst="rect">
            <a:avLst/>
          </a:prstGeom>
          <a:noFill/>
        </p:spPr>
        <p:txBody>
          <a:bodyPr wrap="none" rtlCol="0">
            <a:spAutoFit/>
          </a:bodyPr>
          <a:p>
            <a:r>
              <a:rPr lang="en-US" altLang="zh-CN" sz="1200"/>
              <a:t>1.genesis.json</a:t>
            </a:r>
            <a:endParaRPr lang="en-US" altLang="zh-CN" sz="1200"/>
          </a:p>
        </p:txBody>
      </p:sp>
      <p:sp>
        <p:nvSpPr>
          <p:cNvPr id="7" name="文本框 6"/>
          <p:cNvSpPr txBox="1"/>
          <p:nvPr/>
        </p:nvSpPr>
        <p:spPr>
          <a:xfrm>
            <a:off x="636270" y="4500245"/>
            <a:ext cx="1716405" cy="275590"/>
          </a:xfrm>
          <a:prstGeom prst="rect">
            <a:avLst/>
          </a:prstGeom>
          <a:noFill/>
        </p:spPr>
        <p:txBody>
          <a:bodyPr wrap="none" rtlCol="0">
            <a:spAutoFit/>
          </a:bodyPr>
          <a:p>
            <a:pPr algn="l"/>
            <a:r>
              <a:rPr lang="en-US" altLang="zh-CN" sz="1200"/>
              <a:t>2.priv_validator.json</a:t>
            </a:r>
            <a:endParaRPr lang="en-US" altLang="zh-CN" sz="1200"/>
          </a:p>
        </p:txBody>
      </p:sp>
      <p:sp>
        <p:nvSpPr>
          <p:cNvPr id="8" name="文本框 7"/>
          <p:cNvSpPr txBox="1"/>
          <p:nvPr/>
        </p:nvSpPr>
        <p:spPr>
          <a:xfrm>
            <a:off x="5882640" y="904240"/>
            <a:ext cx="2011680" cy="368300"/>
          </a:xfrm>
          <a:prstGeom prst="rect">
            <a:avLst/>
          </a:prstGeom>
          <a:noFill/>
        </p:spPr>
        <p:txBody>
          <a:bodyPr wrap="none" rtlCol="0">
            <a:spAutoFit/>
          </a:bodyPr>
          <a:p>
            <a:r>
              <a:rPr lang="zh-CN" altLang="en-US">
                <a:solidFill>
                  <a:srgbClr val="FF0000"/>
                </a:solidFill>
              </a:rPr>
              <a:t>创世节点公钥集合</a:t>
            </a:r>
            <a:endParaRPr lang="zh-CN" altLang="en-US">
              <a:solidFill>
                <a:srgbClr val="FF0000"/>
              </a:solidFill>
            </a:endParaRPr>
          </a:p>
        </p:txBody>
      </p:sp>
      <p:sp>
        <p:nvSpPr>
          <p:cNvPr id="9" name="文本框 8"/>
          <p:cNvSpPr txBox="1"/>
          <p:nvPr/>
        </p:nvSpPr>
        <p:spPr>
          <a:xfrm>
            <a:off x="5882640" y="4775835"/>
            <a:ext cx="2011680" cy="368300"/>
          </a:xfrm>
          <a:prstGeom prst="rect">
            <a:avLst/>
          </a:prstGeom>
          <a:noFill/>
        </p:spPr>
        <p:txBody>
          <a:bodyPr wrap="none" rtlCol="0">
            <a:spAutoFit/>
          </a:bodyPr>
          <a:p>
            <a:r>
              <a:rPr lang="zh-CN" altLang="en-US">
                <a:solidFill>
                  <a:srgbClr val="FF0000"/>
                </a:solidFill>
              </a:rPr>
              <a:t>本节点公私钥信息</a:t>
            </a:r>
            <a:endParaRPr lang="zh-CN" altLang="en-US">
              <a:solidFill>
                <a:srgbClr val="FF0000"/>
              </a:solidFill>
            </a:endParaRPr>
          </a:p>
        </p:txBody>
      </p:sp>
      <p:sp>
        <p:nvSpPr>
          <p:cNvPr id="10" name="文本框 9"/>
          <p:cNvSpPr txBox="1"/>
          <p:nvPr/>
        </p:nvSpPr>
        <p:spPr>
          <a:xfrm>
            <a:off x="8750935" y="5380990"/>
            <a:ext cx="2235200" cy="737235"/>
          </a:xfrm>
          <a:prstGeom prst="rect">
            <a:avLst/>
          </a:prstGeom>
          <a:noFill/>
        </p:spPr>
        <p:txBody>
          <a:bodyPr wrap="square" rtlCol="0" anchor="t">
            <a:spAutoFit/>
          </a:bodyPr>
          <a:p>
            <a:r>
              <a:rPr lang="zh-CN" altLang="en-US" sz="1400">
                <a:solidFill>
                  <a:srgbClr val="FF0000"/>
                </a:solidFill>
                <a:sym typeface="+mn-ea"/>
              </a:rPr>
              <a:t>如果本节点公钥在新周期的</a:t>
            </a:r>
            <a:r>
              <a:rPr lang="en-US" altLang="zh-CN" sz="1400">
                <a:solidFill>
                  <a:srgbClr val="FF0000"/>
                </a:solidFill>
                <a:sym typeface="+mn-ea"/>
              </a:rPr>
              <a:t>TopN</a:t>
            </a:r>
            <a:r>
              <a:rPr lang="zh-CN" altLang="en-US" sz="1400">
                <a:solidFill>
                  <a:srgbClr val="FF0000"/>
                </a:solidFill>
                <a:sym typeface="+mn-ea"/>
              </a:rPr>
              <a:t>公钥集合中，则在新周期切换为超级节点</a:t>
            </a:r>
            <a:endParaRPr lang="zh-CN" altLang="en-US" sz="1400">
              <a:solidFill>
                <a:srgbClr val="FF0000"/>
              </a:solidFill>
              <a:sym typeface="+mn-ea"/>
            </a:endParaRPr>
          </a:p>
        </p:txBody>
      </p:sp>
      <p:sp>
        <p:nvSpPr>
          <p:cNvPr id="11" name="文本框 10"/>
          <p:cNvSpPr txBox="1"/>
          <p:nvPr/>
        </p:nvSpPr>
        <p:spPr>
          <a:xfrm>
            <a:off x="8750935" y="4222115"/>
            <a:ext cx="2235200" cy="737235"/>
          </a:xfrm>
          <a:prstGeom prst="rect">
            <a:avLst/>
          </a:prstGeom>
          <a:noFill/>
        </p:spPr>
        <p:txBody>
          <a:bodyPr wrap="square" rtlCol="0" anchor="t">
            <a:spAutoFit/>
          </a:bodyPr>
          <a:p>
            <a:r>
              <a:rPr lang="zh-CN" altLang="en-US" sz="1400">
                <a:solidFill>
                  <a:srgbClr val="FF0000"/>
                </a:solidFill>
                <a:sym typeface="+mn-ea"/>
              </a:rPr>
              <a:t>如果本节点公钥在</a:t>
            </a:r>
            <a:r>
              <a:rPr lang="en-US" altLang="zh-CN" sz="1400">
                <a:solidFill>
                  <a:srgbClr val="FF0000"/>
                </a:solidFill>
                <a:sym typeface="+mn-ea"/>
              </a:rPr>
              <a:t>genesis</a:t>
            </a:r>
            <a:r>
              <a:rPr lang="zh-CN" altLang="en-US" sz="1400">
                <a:solidFill>
                  <a:srgbClr val="FF0000"/>
                </a:solidFill>
                <a:sym typeface="+mn-ea"/>
              </a:rPr>
              <a:t>中，则本节点也为创世节点</a:t>
            </a:r>
            <a:endParaRPr lang="zh-CN" altLang="en-US" sz="1400">
              <a:solidFill>
                <a:srgbClr val="FF0000"/>
              </a:solidFill>
              <a:sym typeface="+mn-e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 name="文本框 60"/>
          <p:cNvSpPr txBox="1"/>
          <p:nvPr/>
        </p:nvSpPr>
        <p:spPr>
          <a:xfrm>
            <a:off x="14605" y="-8255"/>
            <a:ext cx="3317875" cy="460375"/>
          </a:xfrm>
          <a:prstGeom prst="rect">
            <a:avLst/>
          </a:prstGeom>
          <a:noFill/>
        </p:spPr>
        <p:txBody>
          <a:bodyPr wrap="square" rtlCol="0">
            <a:spAutoFit/>
          </a:bodyPr>
          <a:p>
            <a:pPr algn="l"/>
            <a:r>
              <a:rPr lang="en-US" altLang="zh-CN" sz="2400">
                <a:sym typeface="+mn-ea"/>
              </a:rPr>
              <a:t>dpos</a:t>
            </a:r>
            <a:r>
              <a:rPr lang="zh-CN" altLang="en-US" sz="2400">
                <a:sym typeface="+mn-ea"/>
              </a:rPr>
              <a:t>合约</a:t>
            </a:r>
            <a:r>
              <a:rPr lang="zh-CN" sz="2400">
                <a:sym typeface="+mn-ea"/>
              </a:rPr>
              <a:t>相关表说明</a:t>
            </a:r>
            <a:endParaRPr lang="en-US" altLang="zh-CN" sz="2400">
              <a:sym typeface="+mn-ea"/>
            </a:endParaRPr>
          </a:p>
        </p:txBody>
      </p:sp>
      <p:pic>
        <p:nvPicPr>
          <p:cNvPr id="4" name="图片 3"/>
          <p:cNvPicPr>
            <a:picLocks noChangeAspect="1"/>
          </p:cNvPicPr>
          <p:nvPr/>
        </p:nvPicPr>
        <p:blipFill>
          <a:blip r:embed="rId1"/>
          <a:stretch>
            <a:fillRect/>
          </a:stretch>
        </p:blipFill>
        <p:spPr>
          <a:xfrm>
            <a:off x="680085" y="523240"/>
            <a:ext cx="2135505" cy="728980"/>
          </a:xfrm>
          <a:prstGeom prst="rect">
            <a:avLst/>
          </a:prstGeom>
        </p:spPr>
      </p:pic>
      <p:pic>
        <p:nvPicPr>
          <p:cNvPr id="5" name="图片 4"/>
          <p:cNvPicPr>
            <a:picLocks noChangeAspect="1"/>
          </p:cNvPicPr>
          <p:nvPr/>
        </p:nvPicPr>
        <p:blipFill>
          <a:blip r:embed="rId2"/>
          <a:stretch>
            <a:fillRect/>
          </a:stretch>
        </p:blipFill>
        <p:spPr>
          <a:xfrm>
            <a:off x="3332480" y="650240"/>
            <a:ext cx="1591310" cy="474345"/>
          </a:xfrm>
          <a:prstGeom prst="rect">
            <a:avLst/>
          </a:prstGeom>
        </p:spPr>
      </p:pic>
      <p:pic>
        <p:nvPicPr>
          <p:cNvPr id="6" name="图片 5"/>
          <p:cNvPicPr>
            <a:picLocks noChangeAspect="1"/>
          </p:cNvPicPr>
          <p:nvPr/>
        </p:nvPicPr>
        <p:blipFill>
          <a:blip r:embed="rId3"/>
          <a:stretch>
            <a:fillRect/>
          </a:stretch>
        </p:blipFill>
        <p:spPr>
          <a:xfrm>
            <a:off x="5431790" y="464820"/>
            <a:ext cx="1579245" cy="845185"/>
          </a:xfrm>
          <a:prstGeom prst="rect">
            <a:avLst/>
          </a:prstGeom>
        </p:spPr>
      </p:pic>
      <p:pic>
        <p:nvPicPr>
          <p:cNvPr id="7" name="图片 6"/>
          <p:cNvPicPr>
            <a:picLocks noChangeAspect="1"/>
          </p:cNvPicPr>
          <p:nvPr/>
        </p:nvPicPr>
        <p:blipFill>
          <a:blip r:embed="rId4"/>
          <a:stretch>
            <a:fillRect/>
          </a:stretch>
        </p:blipFill>
        <p:spPr>
          <a:xfrm>
            <a:off x="1938655" y="1525905"/>
            <a:ext cx="2289810" cy="749935"/>
          </a:xfrm>
          <a:prstGeom prst="rect">
            <a:avLst/>
          </a:prstGeom>
        </p:spPr>
      </p:pic>
      <p:pic>
        <p:nvPicPr>
          <p:cNvPr id="8" name="图片 7"/>
          <p:cNvPicPr>
            <a:picLocks noChangeAspect="1"/>
          </p:cNvPicPr>
          <p:nvPr/>
        </p:nvPicPr>
        <p:blipFill>
          <a:blip r:embed="rId5"/>
          <a:stretch>
            <a:fillRect/>
          </a:stretch>
        </p:blipFill>
        <p:spPr>
          <a:xfrm>
            <a:off x="5013325" y="1673225"/>
            <a:ext cx="1938655" cy="454660"/>
          </a:xfrm>
          <a:prstGeom prst="rect">
            <a:avLst/>
          </a:prstGeom>
        </p:spPr>
      </p:pic>
      <p:pic>
        <p:nvPicPr>
          <p:cNvPr id="9" name="图片 8"/>
          <p:cNvPicPr>
            <a:picLocks noChangeAspect="1"/>
          </p:cNvPicPr>
          <p:nvPr/>
        </p:nvPicPr>
        <p:blipFill>
          <a:blip r:embed="rId6"/>
          <a:stretch>
            <a:fillRect/>
          </a:stretch>
        </p:blipFill>
        <p:spPr>
          <a:xfrm>
            <a:off x="7644765" y="1071880"/>
            <a:ext cx="1901825" cy="1656715"/>
          </a:xfrm>
          <a:prstGeom prst="rect">
            <a:avLst/>
          </a:prstGeom>
        </p:spPr>
      </p:pic>
      <p:pic>
        <p:nvPicPr>
          <p:cNvPr id="10" name="图片 9"/>
          <p:cNvPicPr>
            <a:picLocks noChangeAspect="1"/>
          </p:cNvPicPr>
          <p:nvPr/>
        </p:nvPicPr>
        <p:blipFill>
          <a:blip r:embed="rId7"/>
          <a:stretch>
            <a:fillRect/>
          </a:stretch>
        </p:blipFill>
        <p:spPr>
          <a:xfrm>
            <a:off x="680085" y="2692400"/>
            <a:ext cx="2453640" cy="711200"/>
          </a:xfrm>
          <a:prstGeom prst="rect">
            <a:avLst/>
          </a:prstGeom>
        </p:spPr>
      </p:pic>
      <p:pic>
        <p:nvPicPr>
          <p:cNvPr id="11" name="图片 10"/>
          <p:cNvPicPr>
            <a:picLocks noChangeAspect="1"/>
          </p:cNvPicPr>
          <p:nvPr/>
        </p:nvPicPr>
        <p:blipFill>
          <a:blip r:embed="rId8"/>
          <a:stretch>
            <a:fillRect/>
          </a:stretch>
        </p:blipFill>
        <p:spPr>
          <a:xfrm>
            <a:off x="3590290" y="2808605"/>
            <a:ext cx="1520825" cy="479425"/>
          </a:xfrm>
          <a:prstGeom prst="rect">
            <a:avLst/>
          </a:prstGeom>
        </p:spPr>
      </p:pic>
      <p:pic>
        <p:nvPicPr>
          <p:cNvPr id="12" name="图片 11"/>
          <p:cNvPicPr>
            <a:picLocks noChangeAspect="1"/>
          </p:cNvPicPr>
          <p:nvPr/>
        </p:nvPicPr>
        <p:blipFill>
          <a:blip r:embed="rId9"/>
          <a:stretch>
            <a:fillRect/>
          </a:stretch>
        </p:blipFill>
        <p:spPr>
          <a:xfrm>
            <a:off x="5607050" y="2454275"/>
            <a:ext cx="1432560" cy="1186815"/>
          </a:xfrm>
          <a:prstGeom prst="rect">
            <a:avLst/>
          </a:prstGeom>
        </p:spPr>
      </p:pic>
      <p:pic>
        <p:nvPicPr>
          <p:cNvPr id="13" name="图片 12"/>
          <p:cNvPicPr>
            <a:picLocks noChangeAspect="1"/>
          </p:cNvPicPr>
          <p:nvPr/>
        </p:nvPicPr>
        <p:blipFill>
          <a:blip r:embed="rId10"/>
          <a:stretch>
            <a:fillRect/>
          </a:stretch>
        </p:blipFill>
        <p:spPr>
          <a:xfrm>
            <a:off x="2026285" y="3714750"/>
            <a:ext cx="2529205" cy="733425"/>
          </a:xfrm>
          <a:prstGeom prst="rect">
            <a:avLst/>
          </a:prstGeom>
        </p:spPr>
      </p:pic>
      <p:pic>
        <p:nvPicPr>
          <p:cNvPr id="14" name="图片 13"/>
          <p:cNvPicPr>
            <a:picLocks noChangeAspect="1"/>
          </p:cNvPicPr>
          <p:nvPr/>
        </p:nvPicPr>
        <p:blipFill>
          <a:blip r:embed="rId11"/>
          <a:stretch>
            <a:fillRect/>
          </a:stretch>
        </p:blipFill>
        <p:spPr>
          <a:xfrm>
            <a:off x="5372100" y="3870325"/>
            <a:ext cx="1448435" cy="421640"/>
          </a:xfrm>
          <a:prstGeom prst="rect">
            <a:avLst/>
          </a:prstGeom>
        </p:spPr>
      </p:pic>
      <p:pic>
        <p:nvPicPr>
          <p:cNvPr id="15" name="图片 14"/>
          <p:cNvPicPr>
            <a:picLocks noChangeAspect="1"/>
          </p:cNvPicPr>
          <p:nvPr/>
        </p:nvPicPr>
        <p:blipFill>
          <a:blip r:embed="rId12"/>
          <a:stretch>
            <a:fillRect/>
          </a:stretch>
        </p:blipFill>
        <p:spPr>
          <a:xfrm>
            <a:off x="7644765" y="3436620"/>
            <a:ext cx="1433830" cy="1289050"/>
          </a:xfrm>
          <a:prstGeom prst="rect">
            <a:avLst/>
          </a:prstGeom>
        </p:spPr>
      </p:pic>
      <p:pic>
        <p:nvPicPr>
          <p:cNvPr id="16" name="图片 15"/>
          <p:cNvPicPr>
            <a:picLocks noChangeAspect="1"/>
          </p:cNvPicPr>
          <p:nvPr/>
        </p:nvPicPr>
        <p:blipFill>
          <a:blip r:embed="rId13"/>
          <a:stretch>
            <a:fillRect/>
          </a:stretch>
        </p:blipFill>
        <p:spPr>
          <a:xfrm>
            <a:off x="744220" y="4746625"/>
            <a:ext cx="2186940" cy="726440"/>
          </a:xfrm>
          <a:prstGeom prst="rect">
            <a:avLst/>
          </a:prstGeom>
        </p:spPr>
      </p:pic>
      <p:pic>
        <p:nvPicPr>
          <p:cNvPr id="17" name="图片 16"/>
          <p:cNvPicPr>
            <a:picLocks noChangeAspect="1"/>
          </p:cNvPicPr>
          <p:nvPr/>
        </p:nvPicPr>
        <p:blipFill>
          <a:blip r:embed="rId14"/>
          <a:stretch>
            <a:fillRect/>
          </a:stretch>
        </p:blipFill>
        <p:spPr>
          <a:xfrm>
            <a:off x="3590290" y="4867275"/>
            <a:ext cx="1423035" cy="485140"/>
          </a:xfrm>
          <a:prstGeom prst="rect">
            <a:avLst/>
          </a:prstGeom>
        </p:spPr>
      </p:pic>
      <p:pic>
        <p:nvPicPr>
          <p:cNvPr id="18" name="图片 17"/>
          <p:cNvPicPr>
            <a:picLocks noChangeAspect="1"/>
          </p:cNvPicPr>
          <p:nvPr/>
        </p:nvPicPr>
        <p:blipFill>
          <a:blip r:embed="rId15"/>
          <a:stretch>
            <a:fillRect/>
          </a:stretch>
        </p:blipFill>
        <p:spPr>
          <a:xfrm>
            <a:off x="5431790" y="4721860"/>
            <a:ext cx="1607820" cy="775970"/>
          </a:xfrm>
          <a:prstGeom prst="rect">
            <a:avLst/>
          </a:prstGeom>
        </p:spPr>
      </p:pic>
      <p:cxnSp>
        <p:nvCxnSpPr>
          <p:cNvPr id="19" name="直接箭头连接符 18"/>
          <p:cNvCxnSpPr>
            <a:stCxn id="4" idx="3"/>
            <a:endCxn id="5" idx="1"/>
          </p:cNvCxnSpPr>
          <p:nvPr/>
        </p:nvCxnSpPr>
        <p:spPr>
          <a:xfrm>
            <a:off x="2815590" y="878205"/>
            <a:ext cx="51689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a:stCxn id="5" idx="3"/>
            <a:endCxn id="6" idx="1"/>
          </p:cNvCxnSpPr>
          <p:nvPr/>
        </p:nvCxnSpPr>
        <p:spPr>
          <a:xfrm>
            <a:off x="4923790" y="878205"/>
            <a:ext cx="508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a:stCxn id="7" idx="3"/>
            <a:endCxn id="8" idx="1"/>
          </p:cNvCxnSpPr>
          <p:nvPr/>
        </p:nvCxnSpPr>
        <p:spPr>
          <a:xfrm flipV="1">
            <a:off x="4228465" y="1891030"/>
            <a:ext cx="784860" cy="6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a:stCxn id="8" idx="3"/>
            <a:endCxn id="9" idx="1"/>
          </p:cNvCxnSpPr>
          <p:nvPr/>
        </p:nvCxnSpPr>
        <p:spPr>
          <a:xfrm>
            <a:off x="6951980" y="1891030"/>
            <a:ext cx="69278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a:stCxn id="10" idx="3"/>
            <a:endCxn id="11" idx="1"/>
          </p:cNvCxnSpPr>
          <p:nvPr/>
        </p:nvCxnSpPr>
        <p:spPr>
          <a:xfrm>
            <a:off x="3133725" y="3038475"/>
            <a:ext cx="456565" cy="6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a:stCxn id="11" idx="3"/>
            <a:endCxn id="12" idx="1"/>
          </p:cNvCxnSpPr>
          <p:nvPr/>
        </p:nvCxnSpPr>
        <p:spPr>
          <a:xfrm flipV="1">
            <a:off x="5111115" y="3038475"/>
            <a:ext cx="495935" cy="6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a:stCxn id="13" idx="3"/>
            <a:endCxn id="14" idx="1"/>
          </p:cNvCxnSpPr>
          <p:nvPr/>
        </p:nvCxnSpPr>
        <p:spPr>
          <a:xfrm flipV="1">
            <a:off x="4555490" y="4071620"/>
            <a:ext cx="816610" cy="6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14" idx="3"/>
            <a:endCxn id="15" idx="1"/>
          </p:cNvCxnSpPr>
          <p:nvPr/>
        </p:nvCxnSpPr>
        <p:spPr>
          <a:xfrm>
            <a:off x="6820535" y="4071620"/>
            <a:ext cx="82423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stCxn id="16" idx="3"/>
            <a:endCxn id="17" idx="1"/>
          </p:cNvCxnSpPr>
          <p:nvPr/>
        </p:nvCxnSpPr>
        <p:spPr>
          <a:xfrm>
            <a:off x="2931160" y="5100320"/>
            <a:ext cx="65913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a:stCxn id="17" idx="3"/>
            <a:endCxn id="18" idx="1"/>
          </p:cNvCxnSpPr>
          <p:nvPr/>
        </p:nvCxnSpPr>
        <p:spPr>
          <a:xfrm>
            <a:off x="5013325" y="5100320"/>
            <a:ext cx="41846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7729855" y="509905"/>
            <a:ext cx="1263650" cy="368300"/>
          </a:xfrm>
          <a:prstGeom prst="rect">
            <a:avLst/>
          </a:prstGeom>
          <a:noFill/>
        </p:spPr>
        <p:txBody>
          <a:bodyPr wrap="square" rtlCol="0">
            <a:spAutoFit/>
          </a:bodyPr>
          <a:p>
            <a:r>
              <a:rPr lang="zh-CN" altLang="en-US">
                <a:solidFill>
                  <a:srgbClr val="FF0000"/>
                </a:solidFill>
              </a:rPr>
              <a:t>投票信息</a:t>
            </a:r>
            <a:endParaRPr lang="en-US" altLang="zh-CN">
              <a:solidFill>
                <a:srgbClr val="FF0000"/>
              </a:solidFill>
            </a:endParaRPr>
          </a:p>
        </p:txBody>
      </p:sp>
      <p:sp>
        <p:nvSpPr>
          <p:cNvPr id="30" name="文本框 29"/>
          <p:cNvSpPr txBox="1"/>
          <p:nvPr/>
        </p:nvSpPr>
        <p:spPr>
          <a:xfrm>
            <a:off x="356870" y="1717040"/>
            <a:ext cx="1570990" cy="368300"/>
          </a:xfrm>
          <a:prstGeom prst="rect">
            <a:avLst/>
          </a:prstGeom>
          <a:noFill/>
        </p:spPr>
        <p:txBody>
          <a:bodyPr wrap="square" rtlCol="0">
            <a:spAutoFit/>
          </a:bodyPr>
          <a:p>
            <a:r>
              <a:rPr lang="zh-CN" altLang="en-US">
                <a:solidFill>
                  <a:srgbClr val="FF0000"/>
                </a:solidFill>
              </a:rPr>
              <a:t>候选节点信息</a:t>
            </a:r>
            <a:r>
              <a:rPr lang="en-US" altLang="zh-CN">
                <a:solidFill>
                  <a:srgbClr val="FF0000"/>
                </a:solidFill>
              </a:rPr>
              <a:t>:</a:t>
            </a:r>
            <a:endParaRPr lang="en-US" altLang="zh-CN">
              <a:solidFill>
                <a:srgbClr val="FF0000"/>
              </a:solidFill>
            </a:endParaRPr>
          </a:p>
        </p:txBody>
      </p:sp>
      <p:sp>
        <p:nvSpPr>
          <p:cNvPr id="31" name="文本框 30"/>
          <p:cNvSpPr txBox="1"/>
          <p:nvPr/>
        </p:nvSpPr>
        <p:spPr>
          <a:xfrm>
            <a:off x="7576185" y="2854325"/>
            <a:ext cx="1570990" cy="368300"/>
          </a:xfrm>
          <a:prstGeom prst="rect">
            <a:avLst/>
          </a:prstGeom>
          <a:noFill/>
        </p:spPr>
        <p:txBody>
          <a:bodyPr wrap="square" rtlCol="0">
            <a:spAutoFit/>
          </a:bodyPr>
          <a:p>
            <a:r>
              <a:rPr lang="en-US" altLang="zh-CN">
                <a:solidFill>
                  <a:srgbClr val="FF0000"/>
                </a:solidFill>
              </a:rPr>
              <a:t>Vrf M</a:t>
            </a:r>
            <a:r>
              <a:rPr lang="zh-CN" altLang="en-US">
                <a:solidFill>
                  <a:srgbClr val="FF0000"/>
                </a:solidFill>
              </a:rPr>
              <a:t>信息</a:t>
            </a:r>
            <a:endParaRPr lang="zh-CN" altLang="en-US">
              <a:solidFill>
                <a:srgbClr val="FF0000"/>
              </a:solidFill>
            </a:endParaRPr>
          </a:p>
        </p:txBody>
      </p:sp>
      <p:sp>
        <p:nvSpPr>
          <p:cNvPr id="32" name="文本框 31"/>
          <p:cNvSpPr txBox="1"/>
          <p:nvPr/>
        </p:nvSpPr>
        <p:spPr>
          <a:xfrm>
            <a:off x="628650" y="3888105"/>
            <a:ext cx="1437640" cy="368300"/>
          </a:xfrm>
          <a:prstGeom prst="rect">
            <a:avLst/>
          </a:prstGeom>
          <a:noFill/>
        </p:spPr>
        <p:txBody>
          <a:bodyPr wrap="square" rtlCol="0">
            <a:spAutoFit/>
          </a:bodyPr>
          <a:p>
            <a:r>
              <a:rPr lang="en-US" altLang="zh-CN">
                <a:solidFill>
                  <a:srgbClr val="FF0000"/>
                </a:solidFill>
              </a:rPr>
              <a:t>Vrf RP</a:t>
            </a:r>
            <a:r>
              <a:rPr lang="zh-CN" altLang="en-US">
                <a:solidFill>
                  <a:srgbClr val="FF0000"/>
                </a:solidFill>
              </a:rPr>
              <a:t>信息</a:t>
            </a:r>
            <a:r>
              <a:rPr lang="en-US" altLang="zh-CN">
                <a:solidFill>
                  <a:srgbClr val="FF0000"/>
                </a:solidFill>
              </a:rPr>
              <a:t>:</a:t>
            </a:r>
            <a:endParaRPr lang="en-US" altLang="zh-CN">
              <a:solidFill>
                <a:srgbClr val="FF0000"/>
              </a:solidFill>
            </a:endParaRPr>
          </a:p>
        </p:txBody>
      </p:sp>
      <p:sp>
        <p:nvSpPr>
          <p:cNvPr id="33" name="文本框 32"/>
          <p:cNvSpPr txBox="1"/>
          <p:nvPr/>
        </p:nvSpPr>
        <p:spPr>
          <a:xfrm>
            <a:off x="7644765" y="4867275"/>
            <a:ext cx="1779270" cy="368300"/>
          </a:xfrm>
          <a:prstGeom prst="rect">
            <a:avLst/>
          </a:prstGeom>
          <a:noFill/>
        </p:spPr>
        <p:txBody>
          <a:bodyPr wrap="square" rtlCol="0">
            <a:spAutoFit/>
          </a:bodyPr>
          <a:p>
            <a:r>
              <a:rPr lang="en-US">
                <a:solidFill>
                  <a:srgbClr val="FF0000"/>
                </a:solidFill>
              </a:rPr>
              <a:t>Cycle</a:t>
            </a:r>
            <a:r>
              <a:rPr lang="zh-CN" altLang="en-US">
                <a:solidFill>
                  <a:srgbClr val="FF0000"/>
                </a:solidFill>
              </a:rPr>
              <a:t>结束信息</a:t>
            </a:r>
            <a:endParaRPr lang="zh-CN" altLang="en-US">
              <a:solidFill>
                <a:srgbClr val="FF0000"/>
              </a:solidFill>
            </a:endParaRPr>
          </a:p>
        </p:txBody>
      </p:sp>
      <p:pic>
        <p:nvPicPr>
          <p:cNvPr id="34" name="图片 33"/>
          <p:cNvPicPr>
            <a:picLocks noChangeAspect="1"/>
          </p:cNvPicPr>
          <p:nvPr/>
        </p:nvPicPr>
        <p:blipFill>
          <a:blip r:embed="rId16"/>
          <a:stretch>
            <a:fillRect/>
          </a:stretch>
        </p:blipFill>
        <p:spPr>
          <a:xfrm>
            <a:off x="2350770" y="5753735"/>
            <a:ext cx="4309110" cy="850900"/>
          </a:xfrm>
          <a:prstGeom prst="rect">
            <a:avLst/>
          </a:prstGeom>
        </p:spPr>
      </p:pic>
      <p:pic>
        <p:nvPicPr>
          <p:cNvPr id="35" name="图片 34"/>
          <p:cNvPicPr>
            <a:picLocks noChangeAspect="1"/>
          </p:cNvPicPr>
          <p:nvPr/>
        </p:nvPicPr>
        <p:blipFill>
          <a:blip r:embed="rId17"/>
          <a:stretch>
            <a:fillRect/>
          </a:stretch>
        </p:blipFill>
        <p:spPr>
          <a:xfrm>
            <a:off x="7039610" y="5753735"/>
            <a:ext cx="2154555" cy="850900"/>
          </a:xfrm>
          <a:prstGeom prst="rect">
            <a:avLst/>
          </a:prstGeom>
        </p:spPr>
      </p:pic>
      <p:cxnSp>
        <p:nvCxnSpPr>
          <p:cNvPr id="36" name="直接箭头连接符 35"/>
          <p:cNvCxnSpPr/>
          <p:nvPr/>
        </p:nvCxnSpPr>
        <p:spPr>
          <a:xfrm flipH="1">
            <a:off x="7301230" y="697230"/>
            <a:ext cx="346710" cy="9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flipH="1">
            <a:off x="7229475" y="3028950"/>
            <a:ext cx="346710" cy="9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a:xfrm flipH="1">
            <a:off x="7298055" y="5046980"/>
            <a:ext cx="346710" cy="95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174625" y="6054090"/>
            <a:ext cx="2177415" cy="368300"/>
          </a:xfrm>
          <a:prstGeom prst="rect">
            <a:avLst/>
          </a:prstGeom>
          <a:noFill/>
        </p:spPr>
        <p:txBody>
          <a:bodyPr wrap="square" rtlCol="0">
            <a:spAutoFit/>
          </a:bodyPr>
          <a:p>
            <a:r>
              <a:rPr lang="en-US" altLang="zh-CN">
                <a:solidFill>
                  <a:srgbClr val="FF0000"/>
                </a:solidFill>
              </a:rPr>
              <a:t>TopN</a:t>
            </a:r>
            <a:r>
              <a:rPr lang="zh-CN" altLang="en-US">
                <a:solidFill>
                  <a:srgbClr val="FF0000"/>
                </a:solidFill>
              </a:rPr>
              <a:t>节点选举信息</a:t>
            </a:r>
            <a:r>
              <a:rPr lang="en-US" altLang="zh-CN">
                <a:solidFill>
                  <a:srgbClr val="FF0000"/>
                </a:solidFill>
              </a:rPr>
              <a:t>:</a:t>
            </a:r>
            <a:endParaRPr lang="en-US" altLang="zh-CN">
              <a:solidFill>
                <a:srgbClr val="FF0000"/>
              </a:solidFill>
            </a:endParaRPr>
          </a:p>
        </p:txBody>
      </p:sp>
      <p:sp>
        <p:nvSpPr>
          <p:cNvPr id="41" name="右大括号 40"/>
          <p:cNvSpPr/>
          <p:nvPr/>
        </p:nvSpPr>
        <p:spPr>
          <a:xfrm>
            <a:off x="9631045" y="707390"/>
            <a:ext cx="601345" cy="4528185"/>
          </a:xfrm>
          <a:prstGeom prst="rightBrace">
            <a:avLst>
              <a:gd name="adj1" fmla="val 8333"/>
              <a:gd name="adj2" fmla="val 50231"/>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42" name="文本框 41"/>
          <p:cNvSpPr txBox="1"/>
          <p:nvPr/>
        </p:nvSpPr>
        <p:spPr>
          <a:xfrm>
            <a:off x="10316845" y="2808605"/>
            <a:ext cx="1108075" cy="368300"/>
          </a:xfrm>
          <a:prstGeom prst="rect">
            <a:avLst/>
          </a:prstGeom>
          <a:noFill/>
        </p:spPr>
        <p:txBody>
          <a:bodyPr wrap="none" rtlCol="0">
            <a:spAutoFit/>
          </a:bodyPr>
          <a:p>
            <a:r>
              <a:rPr lang="en-US" altLang="zh-CN"/>
              <a:t>LocalDB</a:t>
            </a:r>
            <a:endParaRPr lang="en-US" altLang="zh-CN"/>
          </a:p>
        </p:txBody>
      </p:sp>
      <p:sp>
        <p:nvSpPr>
          <p:cNvPr id="43" name="右大括号 42"/>
          <p:cNvSpPr/>
          <p:nvPr/>
        </p:nvSpPr>
        <p:spPr>
          <a:xfrm>
            <a:off x="9631045" y="5473065"/>
            <a:ext cx="601345" cy="1290955"/>
          </a:xfrm>
          <a:prstGeom prst="rightBrace">
            <a:avLst>
              <a:gd name="adj1" fmla="val 8333"/>
              <a:gd name="adj2" fmla="val 50231"/>
            </a:avLst>
          </a:prstGeom>
        </p:spPr>
        <p:style>
          <a:lnRef idx="1">
            <a:schemeClr val="accent1"/>
          </a:lnRef>
          <a:fillRef idx="0">
            <a:schemeClr val="accent1"/>
          </a:fillRef>
          <a:effectRef idx="0">
            <a:schemeClr val="accent1"/>
          </a:effectRef>
          <a:fontRef idx="minor">
            <a:schemeClr val="tx1"/>
          </a:fontRef>
        </p:style>
        <p:txBody>
          <a:bodyPr rtlCol="0" anchor="ctr"/>
          <a:p>
            <a:pPr algn="ctr"/>
            <a:endParaRPr lang="zh-CN" altLang="en-US"/>
          </a:p>
        </p:txBody>
      </p:sp>
      <p:sp>
        <p:nvSpPr>
          <p:cNvPr id="44" name="文本框 43"/>
          <p:cNvSpPr txBox="1"/>
          <p:nvPr/>
        </p:nvSpPr>
        <p:spPr>
          <a:xfrm>
            <a:off x="10316845" y="5934075"/>
            <a:ext cx="1120775" cy="368300"/>
          </a:xfrm>
          <a:prstGeom prst="rect">
            <a:avLst/>
          </a:prstGeom>
          <a:noFill/>
        </p:spPr>
        <p:txBody>
          <a:bodyPr wrap="none" rtlCol="0">
            <a:spAutoFit/>
          </a:bodyPr>
          <a:p>
            <a:r>
              <a:rPr lang="en-US" altLang="zh-CN"/>
              <a:t>StateDB</a:t>
            </a:r>
            <a:endParaRPr lang="en-US" altLang="zh-CN"/>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 name="文本框 60"/>
          <p:cNvSpPr txBox="1"/>
          <p:nvPr/>
        </p:nvSpPr>
        <p:spPr>
          <a:xfrm>
            <a:off x="14605" y="-8255"/>
            <a:ext cx="3567430" cy="460375"/>
          </a:xfrm>
          <a:prstGeom prst="rect">
            <a:avLst/>
          </a:prstGeom>
          <a:noFill/>
        </p:spPr>
        <p:txBody>
          <a:bodyPr wrap="square" rtlCol="0">
            <a:spAutoFit/>
          </a:bodyPr>
          <a:p>
            <a:pPr algn="l"/>
            <a:r>
              <a:rPr lang="en-US" sz="2400">
                <a:sym typeface="+mn-ea"/>
              </a:rPr>
              <a:t>dpos</a:t>
            </a:r>
            <a:r>
              <a:rPr lang="zh-CN" altLang="en-US" sz="2400">
                <a:sym typeface="+mn-ea"/>
              </a:rPr>
              <a:t>合约调试命令</a:t>
            </a:r>
            <a:r>
              <a:rPr lang="en-US" altLang="zh-CN" sz="2400">
                <a:sym typeface="+mn-ea"/>
              </a:rPr>
              <a:t>CMD</a:t>
            </a:r>
            <a:endParaRPr lang="en-US" altLang="zh-CN" sz="2400">
              <a:sym typeface="+mn-ea"/>
            </a:endParaRPr>
          </a:p>
        </p:txBody>
      </p:sp>
      <p:sp>
        <p:nvSpPr>
          <p:cNvPr id="4" name="文本框 3"/>
          <p:cNvSpPr txBox="1"/>
          <p:nvPr/>
        </p:nvSpPr>
        <p:spPr>
          <a:xfrm>
            <a:off x="848360" y="567055"/>
            <a:ext cx="2272030" cy="368300"/>
          </a:xfrm>
          <a:prstGeom prst="rect">
            <a:avLst/>
          </a:prstGeom>
          <a:noFill/>
        </p:spPr>
        <p:txBody>
          <a:bodyPr wrap="square" rtlCol="0" anchor="t">
            <a:spAutoFit/>
          </a:bodyPr>
          <a:p>
            <a:r>
              <a:rPr lang="zh-CN" altLang="en-US"/>
              <a:t>./chain33-cli dpos</a:t>
            </a:r>
            <a:endParaRPr lang="zh-CN" altLang="en-US"/>
          </a:p>
        </p:txBody>
      </p:sp>
      <p:graphicFrame>
        <p:nvGraphicFramePr>
          <p:cNvPr id="5" name="表格 4"/>
          <p:cNvGraphicFramePr/>
          <p:nvPr/>
        </p:nvGraphicFramePr>
        <p:xfrm>
          <a:off x="1005840" y="1123950"/>
          <a:ext cx="10418445" cy="5024755"/>
        </p:xfrm>
        <a:graphic>
          <a:graphicData uri="http://schemas.openxmlformats.org/drawingml/2006/table">
            <a:tbl>
              <a:tblPr firstRow="1" bandRow="1">
                <a:tableStyleId>{5C22544A-7EE6-4342-B048-85BDC9FD1C3A}</a:tableStyleId>
              </a:tblPr>
              <a:tblGrid>
                <a:gridCol w="1514475"/>
                <a:gridCol w="2600325"/>
                <a:gridCol w="6303645"/>
              </a:tblGrid>
              <a:tr h="381000">
                <a:tc>
                  <a:txBody>
                    <a:bodyPr/>
                    <a:p>
                      <a:pPr>
                        <a:buNone/>
                      </a:pPr>
                      <a:r>
                        <a:rPr lang="en-US" altLang="zh-CN"/>
                        <a:t>cmd</a:t>
                      </a:r>
                      <a:endParaRPr lang="en-US" altLang="zh-CN"/>
                    </a:p>
                  </a:txBody>
                  <a:tcPr/>
                </a:tc>
                <a:tc>
                  <a:txBody>
                    <a:bodyPr/>
                    <a:p>
                      <a:pPr>
                        <a:buNone/>
                      </a:pPr>
                      <a:r>
                        <a:rPr lang="en-US" altLang="zh-CN"/>
                        <a:t>description</a:t>
                      </a:r>
                      <a:endParaRPr lang="en-US" altLang="zh-CN"/>
                    </a:p>
                  </a:txBody>
                  <a:tcPr/>
                </a:tc>
                <a:tc>
                  <a:txBody>
                    <a:bodyPr/>
                    <a:p>
                      <a:pPr>
                        <a:buNone/>
                      </a:pPr>
                      <a:r>
                        <a:rPr lang="zh-CN" altLang="en-US"/>
                        <a:t>说明</a:t>
                      </a:r>
                      <a:endParaRPr lang="zh-CN" altLang="en-US"/>
                    </a:p>
                  </a:txBody>
                  <a:tcPr/>
                </a:tc>
              </a:tr>
              <a:tr h="291465">
                <a:tc>
                  <a:txBody>
                    <a:bodyPr/>
                    <a:p>
                      <a:pPr>
                        <a:buNone/>
                      </a:pPr>
                      <a:r>
                        <a:rPr lang="zh-CN" altLang="en-US" sz="1200">
                          <a:sym typeface="+mn-ea"/>
                        </a:rPr>
                        <a:t>init_keyfile</a:t>
                      </a:r>
                      <a:endParaRPr lang="zh-CN" altLang="en-US" sz="1200">
                        <a:sym typeface="+mn-ea"/>
                      </a:endParaRPr>
                    </a:p>
                  </a:txBody>
                  <a:tcPr/>
                </a:tc>
                <a:tc>
                  <a:txBody>
                    <a:bodyPr/>
                    <a:p>
                      <a:pPr>
                        <a:buNone/>
                      </a:pPr>
                      <a:r>
                        <a:rPr lang="zh-CN" altLang="en-US" sz="1200">
                          <a:sym typeface="+mn-ea"/>
                        </a:rPr>
                        <a:t>Initialize dpos Keyfile</a:t>
                      </a:r>
                      <a:endParaRPr lang="zh-CN" altLang="en-US" sz="1200">
                        <a:sym typeface="+mn-ea"/>
                      </a:endParaRPr>
                    </a:p>
                  </a:txBody>
                  <a:tcPr/>
                </a:tc>
                <a:tc>
                  <a:txBody>
                    <a:bodyPr/>
                    <a:p>
                      <a:pPr>
                        <a:buNone/>
                      </a:pPr>
                      <a:r>
                        <a:rPr lang="zh-CN" altLang="en-US" sz="1200"/>
                        <a:t>初始生成</a:t>
                      </a:r>
                      <a:r>
                        <a:rPr lang="en-US" altLang="zh-CN" sz="1200"/>
                        <a:t>dpos</a:t>
                      </a:r>
                      <a:r>
                        <a:rPr lang="zh-CN" altLang="en-US" sz="1200"/>
                        <a:t>用的</a:t>
                      </a:r>
                      <a:r>
                        <a:rPr lang="en-US" altLang="zh-CN" sz="1200"/>
                        <a:t>genesis.json</a:t>
                      </a:r>
                      <a:r>
                        <a:rPr lang="zh-CN" altLang="en-US" sz="1200"/>
                        <a:t>及priv_validator.json文件，包括公私钥等信息</a:t>
                      </a:r>
                      <a:endParaRPr lang="en-US" altLang="zh-CN" sz="1200"/>
                    </a:p>
                  </a:txBody>
                  <a:tcPr/>
                </a:tc>
              </a:tr>
              <a:tr h="291465">
                <a:tc>
                  <a:txBody>
                    <a:bodyPr/>
                    <a:p>
                      <a:pPr>
                        <a:buNone/>
                      </a:pPr>
                      <a:r>
                        <a:rPr lang="zh-CN" altLang="en-US" sz="1200">
                          <a:sym typeface="+mn-ea"/>
                        </a:rPr>
                        <a:t>regist</a:t>
                      </a:r>
                      <a:endParaRPr lang="zh-CN" altLang="en-US" sz="1200">
                        <a:sym typeface="+mn-ea"/>
                      </a:endParaRPr>
                    </a:p>
                  </a:txBody>
                  <a:tcPr/>
                </a:tc>
                <a:tc>
                  <a:txBody>
                    <a:bodyPr/>
                    <a:p>
                      <a:pPr>
                        <a:buNone/>
                      </a:pPr>
                      <a:r>
                        <a:rPr lang="zh-CN" altLang="en-US" sz="1200">
                          <a:sym typeface="+mn-ea"/>
                        </a:rPr>
                        <a:t>regist a new candidator</a:t>
                      </a:r>
                      <a:endParaRPr lang="zh-CN" altLang="en-US" sz="1200">
                        <a:sym typeface="+mn-ea"/>
                      </a:endParaRPr>
                    </a:p>
                  </a:txBody>
                  <a:tcPr/>
                </a:tc>
                <a:tc>
                  <a:txBody>
                    <a:bodyPr/>
                    <a:p>
                      <a:pPr>
                        <a:buNone/>
                      </a:pPr>
                      <a:r>
                        <a:rPr lang="zh-CN" altLang="en-US" sz="1200"/>
                        <a:t>向</a:t>
                      </a:r>
                      <a:r>
                        <a:rPr lang="en-US" altLang="zh-CN" sz="1200"/>
                        <a:t>dpos</a:t>
                      </a:r>
                      <a:r>
                        <a:rPr lang="zh-CN" altLang="en-US" sz="1200"/>
                        <a:t>合约注册一个候选节点信息，包括公钥及</a:t>
                      </a:r>
                      <a:r>
                        <a:rPr lang="en-US" altLang="zh-CN" sz="1200"/>
                        <a:t>ip</a:t>
                      </a:r>
                      <a:r>
                        <a:rPr lang="zh-CN" altLang="en-US" sz="1200"/>
                        <a:t>地址等</a:t>
                      </a:r>
                      <a:endParaRPr lang="zh-CN" altLang="en-US" sz="1200"/>
                    </a:p>
                  </a:txBody>
                  <a:tcPr/>
                </a:tc>
              </a:tr>
              <a:tr h="291465">
                <a:tc>
                  <a:txBody>
                    <a:bodyPr/>
                    <a:p>
                      <a:pPr>
                        <a:buNone/>
                      </a:pPr>
                      <a:r>
                        <a:rPr lang="zh-CN" altLang="en-US" sz="1200">
                          <a:sym typeface="+mn-ea"/>
                        </a:rPr>
                        <a:t>cancelRegist</a:t>
                      </a:r>
                      <a:endParaRPr lang="zh-CN" altLang="en-US" sz="1200">
                        <a:sym typeface="+mn-ea"/>
                      </a:endParaRPr>
                    </a:p>
                  </a:txBody>
                  <a:tcPr/>
                </a:tc>
                <a:tc>
                  <a:txBody>
                    <a:bodyPr/>
                    <a:p>
                      <a:pPr>
                        <a:buNone/>
                      </a:pPr>
                      <a:r>
                        <a:rPr lang="zh-CN" altLang="en-US" sz="1200">
                          <a:sym typeface="+mn-ea"/>
                        </a:rPr>
                        <a:t>cancel regist for a candidator</a:t>
                      </a:r>
                      <a:endParaRPr lang="zh-CN" altLang="en-US" sz="1200">
                        <a:sym typeface="+mn-ea"/>
                      </a:endParaRPr>
                    </a:p>
                  </a:txBody>
                  <a:tcPr/>
                </a:tc>
                <a:tc>
                  <a:txBody>
                    <a:bodyPr/>
                    <a:p>
                      <a:pPr>
                        <a:buNone/>
                      </a:pPr>
                      <a:r>
                        <a:rPr lang="zh-CN" altLang="en-US" sz="1200"/>
                        <a:t>向</a:t>
                      </a:r>
                      <a:r>
                        <a:rPr lang="en-US" altLang="zh-CN" sz="1200"/>
                        <a:t>dpos</a:t>
                      </a:r>
                      <a:r>
                        <a:rPr lang="zh-CN" altLang="en-US" sz="1200"/>
                        <a:t>合约取消注册候选节点信息</a:t>
                      </a:r>
                      <a:endParaRPr lang="zh-CN" altLang="en-US" sz="1200"/>
                    </a:p>
                  </a:txBody>
                  <a:tcPr/>
                </a:tc>
              </a:tr>
              <a:tr h="261620">
                <a:tc>
                  <a:txBody>
                    <a:bodyPr/>
                    <a:p>
                      <a:pPr>
                        <a:buNone/>
                      </a:pPr>
                      <a:r>
                        <a:rPr lang="zh-CN" altLang="en-US" sz="1200">
                          <a:sym typeface="+mn-ea"/>
                        </a:rPr>
                        <a:t>reRegist</a:t>
                      </a:r>
                      <a:endParaRPr lang="zh-CN" altLang="en-US" sz="1200">
                        <a:sym typeface="+mn-ea"/>
                      </a:endParaRPr>
                    </a:p>
                  </a:txBody>
                  <a:tcPr/>
                </a:tc>
                <a:tc>
                  <a:txBody>
                    <a:bodyPr/>
                    <a:p>
                      <a:pPr>
                        <a:buNone/>
                      </a:pPr>
                      <a:r>
                        <a:rPr lang="zh-CN" altLang="en-US" sz="1200">
                          <a:sym typeface="+mn-ea"/>
                        </a:rPr>
                        <a:t>re regist a canceled candidator</a:t>
                      </a:r>
                      <a:endParaRPr lang="zh-CN" altLang="en-US" sz="1200">
                        <a:sym typeface="+mn-ea"/>
                      </a:endParaRPr>
                    </a:p>
                  </a:txBody>
                  <a:tcPr/>
                </a:tc>
                <a:tc>
                  <a:txBody>
                    <a:bodyPr/>
                    <a:p>
                      <a:pPr>
                        <a:buNone/>
                      </a:pPr>
                      <a:r>
                        <a:rPr lang="zh-CN" altLang="en-US" sz="1200"/>
                        <a:t>向</a:t>
                      </a:r>
                      <a:r>
                        <a:rPr lang="en-US" altLang="zh-CN" sz="1200"/>
                        <a:t>dpos</a:t>
                      </a:r>
                      <a:r>
                        <a:rPr lang="zh-CN" altLang="en-US" sz="1200"/>
                        <a:t>合约重注册一个候选节点信息（可能由于</a:t>
                      </a:r>
                      <a:r>
                        <a:rPr lang="en-US" altLang="zh-CN" sz="1200"/>
                        <a:t>ip</a:t>
                      </a:r>
                      <a:r>
                        <a:rPr lang="zh-CN" altLang="en-US" sz="1200"/>
                        <a:t>地址变更等原因</a:t>
                      </a:r>
                      <a:r>
                        <a:rPr lang="zh-CN" altLang="en-US" sz="1200">
                          <a:sym typeface="+mn-ea"/>
                        </a:rPr>
                        <a:t>之前取消注册过</a:t>
                      </a:r>
                      <a:r>
                        <a:rPr lang="zh-CN" altLang="en-US" sz="1200"/>
                        <a:t>）</a:t>
                      </a:r>
                      <a:endParaRPr lang="zh-CN" altLang="en-US" sz="1200"/>
                    </a:p>
                  </a:txBody>
                  <a:tcPr/>
                </a:tc>
              </a:tr>
              <a:tr h="274320">
                <a:tc>
                  <a:txBody>
                    <a:bodyPr/>
                    <a:p>
                      <a:pPr>
                        <a:buNone/>
                      </a:pPr>
                      <a:r>
                        <a:rPr lang="zh-CN" altLang="en-US" sz="1200">
                          <a:sym typeface="+mn-ea"/>
                        </a:rPr>
                        <a:t>vote</a:t>
                      </a:r>
                      <a:endParaRPr lang="zh-CN" altLang="en-US" sz="1200">
                        <a:sym typeface="+mn-ea"/>
                      </a:endParaRPr>
                    </a:p>
                  </a:txBody>
                  <a:tcPr/>
                </a:tc>
                <a:tc>
                  <a:txBody>
                    <a:bodyPr/>
                    <a:p>
                      <a:pPr>
                        <a:buNone/>
                      </a:pPr>
                      <a:r>
                        <a:rPr lang="zh-CN" altLang="en-US" sz="1200">
                          <a:sym typeface="+mn-ea"/>
                        </a:rPr>
                        <a:t>vote for one candidator</a:t>
                      </a:r>
                      <a:endParaRPr lang="zh-CN" altLang="en-US" sz="1200">
                        <a:sym typeface="+mn-ea"/>
                      </a:endParaRPr>
                    </a:p>
                  </a:txBody>
                  <a:tcPr/>
                </a:tc>
                <a:tc>
                  <a:txBody>
                    <a:bodyPr/>
                    <a:p>
                      <a:pPr>
                        <a:buNone/>
                      </a:pPr>
                      <a:r>
                        <a:rPr lang="zh-CN" altLang="en-US" sz="1200"/>
                        <a:t>向一个候选节点投票</a:t>
                      </a:r>
                      <a:endParaRPr lang="zh-CN" altLang="en-US" sz="1200"/>
                    </a:p>
                  </a:txBody>
                  <a:tcPr/>
                </a:tc>
              </a:tr>
              <a:tr h="274320">
                <a:tc>
                  <a:txBody>
                    <a:bodyPr/>
                    <a:p>
                      <a:pPr>
                        <a:buNone/>
                      </a:pPr>
                      <a:r>
                        <a:rPr lang="zh-CN" altLang="en-US" sz="1200">
                          <a:sym typeface="+mn-ea"/>
                        </a:rPr>
                        <a:t>cancelVote</a:t>
                      </a:r>
                      <a:endParaRPr lang="zh-CN" altLang="en-US" sz="1200">
                        <a:sym typeface="+mn-ea"/>
                      </a:endParaRPr>
                    </a:p>
                  </a:txBody>
                  <a:tcPr/>
                </a:tc>
                <a:tc>
                  <a:txBody>
                    <a:bodyPr/>
                    <a:p>
                      <a:pPr>
                        <a:buNone/>
                      </a:pPr>
                      <a:r>
                        <a:rPr lang="zh-CN" altLang="en-US" sz="1200">
                          <a:sym typeface="+mn-ea"/>
                        </a:rPr>
                        <a:t>cancel votes to a candidator</a:t>
                      </a:r>
                      <a:endParaRPr lang="zh-CN" altLang="en-US" sz="1200">
                        <a:sym typeface="+mn-ea"/>
                      </a:endParaRPr>
                    </a:p>
                  </a:txBody>
                  <a:tcPr/>
                </a:tc>
                <a:tc>
                  <a:txBody>
                    <a:bodyPr/>
                    <a:p>
                      <a:pPr>
                        <a:buNone/>
                      </a:pPr>
                      <a:r>
                        <a:rPr lang="zh-CN" altLang="en-US" sz="1200"/>
                        <a:t>取消对一个候选节点的投票</a:t>
                      </a:r>
                      <a:endParaRPr lang="zh-CN" altLang="en-US" sz="1200"/>
                    </a:p>
                  </a:txBody>
                  <a:tcPr/>
                </a:tc>
              </a:tr>
              <a:tr h="301625">
                <a:tc>
                  <a:txBody>
                    <a:bodyPr/>
                    <a:p>
                      <a:pPr>
                        <a:buNone/>
                      </a:pPr>
                      <a:r>
                        <a:rPr lang="zh-CN" altLang="en-US" sz="1200">
                          <a:sym typeface="+mn-ea"/>
                        </a:rPr>
                        <a:t>candidatorQuery </a:t>
                      </a:r>
                      <a:endParaRPr lang="zh-CN" altLang="en-US" sz="1200">
                        <a:sym typeface="+mn-ea"/>
                      </a:endParaRPr>
                    </a:p>
                  </a:txBody>
                  <a:tcPr/>
                </a:tc>
                <a:tc>
                  <a:txBody>
                    <a:bodyPr/>
                    <a:p>
                      <a:pPr>
                        <a:buNone/>
                      </a:pPr>
                      <a:r>
                        <a:rPr lang="zh-CN" altLang="en-US" sz="1200">
                          <a:sym typeface="+mn-ea"/>
                        </a:rPr>
                        <a:t>query candidator info</a:t>
                      </a:r>
                      <a:endParaRPr lang="zh-CN" altLang="en-US" sz="1200">
                        <a:sym typeface="+mn-ea"/>
                      </a:endParaRPr>
                    </a:p>
                  </a:txBody>
                  <a:tcPr/>
                </a:tc>
                <a:tc>
                  <a:txBody>
                    <a:bodyPr/>
                    <a:p>
                      <a:pPr>
                        <a:buNone/>
                      </a:pPr>
                      <a:r>
                        <a:rPr lang="zh-CN" altLang="en-US" sz="1200"/>
                        <a:t>向</a:t>
                      </a:r>
                      <a:r>
                        <a:rPr lang="en-US" altLang="zh-CN" sz="1200"/>
                        <a:t>dpos</a:t>
                      </a:r>
                      <a:r>
                        <a:rPr lang="zh-CN" altLang="en-US" sz="1200"/>
                        <a:t>合约查询候选节点信息，基于公钥集合查询，或者查询得票的</a:t>
                      </a:r>
                      <a:r>
                        <a:rPr lang="en-US" altLang="zh-CN" sz="1200"/>
                        <a:t>TopN</a:t>
                      </a:r>
                      <a:r>
                        <a:rPr lang="zh-CN" altLang="en-US" sz="1200"/>
                        <a:t>候选节点</a:t>
                      </a:r>
                      <a:endParaRPr lang="zh-CN" altLang="en-US" sz="1200"/>
                    </a:p>
                  </a:txBody>
                  <a:tcPr/>
                </a:tc>
              </a:tr>
              <a:tr h="281305">
                <a:tc>
                  <a:txBody>
                    <a:bodyPr/>
                    <a:p>
                      <a:pPr>
                        <a:buNone/>
                      </a:pPr>
                      <a:r>
                        <a:rPr lang="zh-CN" altLang="en-US" sz="1200">
                          <a:sym typeface="+mn-ea"/>
                        </a:rPr>
                        <a:t>voteQuery</a:t>
                      </a:r>
                      <a:endParaRPr lang="zh-CN" altLang="en-US" sz="1200">
                        <a:sym typeface="+mn-ea"/>
                      </a:endParaRPr>
                    </a:p>
                  </a:txBody>
                  <a:tcPr/>
                </a:tc>
                <a:tc>
                  <a:txBody>
                    <a:bodyPr/>
                    <a:p>
                      <a:pPr>
                        <a:buNone/>
                      </a:pPr>
                      <a:r>
                        <a:rPr lang="zh-CN" altLang="en-US" sz="1200">
                          <a:sym typeface="+mn-ea"/>
                        </a:rPr>
                        <a:t>query vote info</a:t>
                      </a:r>
                      <a:endParaRPr lang="zh-CN" altLang="en-US" sz="1200">
                        <a:sym typeface="+mn-ea"/>
                      </a:endParaRPr>
                    </a:p>
                  </a:txBody>
                  <a:tcPr/>
                </a:tc>
                <a:tc>
                  <a:txBody>
                    <a:bodyPr/>
                    <a:p>
                      <a:pPr>
                        <a:buNone/>
                      </a:pPr>
                      <a:r>
                        <a:rPr lang="zh-CN" altLang="en-US" sz="1200"/>
                        <a:t>向</a:t>
                      </a:r>
                      <a:r>
                        <a:rPr lang="en-US" altLang="zh-CN" sz="1200"/>
                        <a:t>dpos</a:t>
                      </a:r>
                      <a:r>
                        <a:rPr lang="zh-CN" altLang="en-US" sz="1200"/>
                        <a:t>合约查询某个地址向某几个候选节点的投票信息</a:t>
                      </a:r>
                      <a:endParaRPr lang="zh-CN" altLang="en-US" sz="1200"/>
                    </a:p>
                  </a:txBody>
                  <a:tcPr/>
                </a:tc>
              </a:tr>
              <a:tr h="291465">
                <a:tc>
                  <a:txBody>
                    <a:bodyPr/>
                    <a:p>
                      <a:pPr>
                        <a:buNone/>
                      </a:pPr>
                      <a:r>
                        <a:rPr lang="zh-CN" altLang="en-US" sz="1200">
                          <a:sym typeface="+mn-ea"/>
                        </a:rPr>
                        <a:t>vrfEvaluate</a:t>
                      </a:r>
                      <a:endParaRPr lang="zh-CN" altLang="en-US" sz="1200">
                        <a:sym typeface="+mn-ea"/>
                      </a:endParaRPr>
                    </a:p>
                  </a:txBody>
                  <a:tcPr/>
                </a:tc>
                <a:tc>
                  <a:txBody>
                    <a:bodyPr/>
                    <a:p>
                      <a:pPr>
                        <a:buNone/>
                      </a:pPr>
                      <a:r>
                        <a:rPr lang="zh-CN" altLang="en-US" sz="1200">
                          <a:sym typeface="+mn-ea"/>
                        </a:rPr>
                        <a:t>vrf evaluate</a:t>
                      </a:r>
                      <a:endParaRPr lang="zh-CN" altLang="en-US" sz="1200">
                        <a:sym typeface="+mn-ea"/>
                      </a:endParaRPr>
                    </a:p>
                  </a:txBody>
                  <a:tcPr/>
                </a:tc>
                <a:tc>
                  <a:txBody>
                    <a:bodyPr/>
                    <a:p>
                      <a:pPr>
                        <a:buNone/>
                      </a:pPr>
                      <a:r>
                        <a:rPr lang="zh-CN" altLang="en-US" sz="1200"/>
                        <a:t>根据传入的私钥，</a:t>
                      </a:r>
                      <a:r>
                        <a:rPr lang="en-US" altLang="zh-CN" sz="1200"/>
                        <a:t>m(input)</a:t>
                      </a:r>
                      <a:r>
                        <a:rPr lang="zh-CN" altLang="en-US" sz="1200"/>
                        <a:t>信息，生成该私钥对应的</a:t>
                      </a:r>
                      <a:r>
                        <a:rPr lang="en-US" altLang="zh-CN" sz="1200"/>
                        <a:t>vrf</a:t>
                      </a:r>
                      <a:r>
                        <a:rPr lang="zh-CN" altLang="en-US" sz="1200"/>
                        <a:t>函数的</a:t>
                      </a:r>
                      <a:r>
                        <a:rPr lang="en-US" altLang="zh-CN" sz="1200"/>
                        <a:t>r(hash)</a:t>
                      </a:r>
                      <a:r>
                        <a:rPr lang="zh-CN" altLang="en-US" sz="1200"/>
                        <a:t>及</a:t>
                      </a:r>
                      <a:r>
                        <a:rPr lang="en-US" altLang="zh-CN" sz="1200"/>
                        <a:t>p(proof)</a:t>
                      </a:r>
                      <a:r>
                        <a:rPr lang="zh-CN" altLang="en-US" sz="1200"/>
                        <a:t>信息</a:t>
                      </a:r>
                      <a:endParaRPr lang="zh-CN" altLang="en-US" sz="1200"/>
                    </a:p>
                  </a:txBody>
                  <a:tcPr/>
                </a:tc>
              </a:tr>
              <a:tr h="281940">
                <a:tc>
                  <a:txBody>
                    <a:bodyPr/>
                    <a:p>
                      <a:pPr>
                        <a:buNone/>
                      </a:pPr>
                      <a:r>
                        <a:rPr lang="zh-CN" altLang="en-US" sz="1200">
                          <a:sym typeface="+mn-ea"/>
                        </a:rPr>
                        <a:t>vrfVerify</a:t>
                      </a:r>
                      <a:endParaRPr lang="zh-CN" altLang="en-US" sz="1200">
                        <a:sym typeface="+mn-ea"/>
                      </a:endParaRPr>
                    </a:p>
                  </a:txBody>
                  <a:tcPr/>
                </a:tc>
                <a:tc>
                  <a:txBody>
                    <a:bodyPr/>
                    <a:p>
                      <a:pPr>
                        <a:buNone/>
                      </a:pPr>
                      <a:r>
                        <a:rPr lang="zh-CN" altLang="en-US" sz="1200">
                          <a:sym typeface="+mn-ea"/>
                        </a:rPr>
                        <a:t>vrf verify</a:t>
                      </a:r>
                      <a:endParaRPr lang="zh-CN" altLang="en-US" sz="1200">
                        <a:sym typeface="+mn-ea"/>
                      </a:endParaRPr>
                    </a:p>
                  </a:txBody>
                  <a:tcPr/>
                </a:tc>
                <a:tc>
                  <a:txBody>
                    <a:bodyPr/>
                    <a:p>
                      <a:pPr>
                        <a:buNone/>
                      </a:pPr>
                      <a:r>
                        <a:rPr lang="zh-CN" altLang="en-US" sz="1200"/>
                        <a:t>根据传入的公钥，及</a:t>
                      </a:r>
                      <a:r>
                        <a:rPr lang="en-US" altLang="zh-CN" sz="1200"/>
                        <a:t>m</a:t>
                      </a:r>
                      <a:r>
                        <a:rPr lang="zh-CN" altLang="en-US" sz="1200"/>
                        <a:t>、</a:t>
                      </a:r>
                      <a:r>
                        <a:rPr lang="en-US" altLang="zh-CN" sz="1200"/>
                        <a:t>r</a:t>
                      </a:r>
                      <a:r>
                        <a:rPr lang="zh-CN" altLang="en-US" sz="1200"/>
                        <a:t>、</a:t>
                      </a:r>
                      <a:r>
                        <a:rPr lang="en-US" altLang="zh-CN" sz="1200"/>
                        <a:t>p</a:t>
                      </a:r>
                      <a:r>
                        <a:rPr lang="zh-CN" altLang="en-US" sz="1200"/>
                        <a:t>信息，验证是否符合</a:t>
                      </a:r>
                      <a:r>
                        <a:rPr lang="en-US" altLang="zh-CN" sz="1200"/>
                        <a:t>vrf</a:t>
                      </a:r>
                      <a:r>
                        <a:rPr lang="zh-CN" altLang="en-US" sz="1200"/>
                        <a:t>函数要求</a:t>
                      </a:r>
                      <a:endParaRPr lang="zh-CN" altLang="en-US" sz="1200"/>
                    </a:p>
                  </a:txBody>
                  <a:tcPr/>
                </a:tc>
              </a:tr>
              <a:tr h="281940">
                <a:tc>
                  <a:txBody>
                    <a:bodyPr/>
                    <a:p>
                      <a:pPr>
                        <a:buNone/>
                      </a:pPr>
                      <a:r>
                        <a:rPr lang="zh-CN" altLang="en-US" sz="1200">
                          <a:sym typeface="+mn-ea"/>
                        </a:rPr>
                        <a:t>vrfMRegist</a:t>
                      </a:r>
                      <a:endParaRPr lang="zh-CN" altLang="en-US" sz="1200">
                        <a:sym typeface="+mn-ea"/>
                      </a:endParaRPr>
                    </a:p>
                  </a:txBody>
                  <a:tcPr/>
                </a:tc>
                <a:tc>
                  <a:txBody>
                    <a:bodyPr/>
                    <a:p>
                      <a:pPr>
                        <a:buNone/>
                      </a:pPr>
                      <a:r>
                        <a:rPr lang="zh-CN" altLang="en-US" sz="1200">
                          <a:sym typeface="+mn-ea"/>
                        </a:rPr>
                        <a:t>regist m of vrf</a:t>
                      </a:r>
                      <a:endParaRPr lang="zh-CN" altLang="en-US" sz="1200">
                        <a:sym typeface="+mn-ea"/>
                      </a:endParaRPr>
                    </a:p>
                  </a:txBody>
                  <a:tcPr/>
                </a:tc>
                <a:tc>
                  <a:txBody>
                    <a:bodyPr/>
                    <a:p>
                      <a:pPr>
                        <a:buNone/>
                      </a:pPr>
                      <a:r>
                        <a:rPr lang="zh-CN" altLang="en-US" sz="1200"/>
                        <a:t>向</a:t>
                      </a:r>
                      <a:r>
                        <a:rPr lang="en-US" altLang="zh-CN" sz="1200"/>
                        <a:t>dpos</a:t>
                      </a:r>
                      <a:r>
                        <a:rPr lang="zh-CN" altLang="en-US" sz="1200"/>
                        <a:t>合约注册某个公钥（对应一个候选节点）在某个</a:t>
                      </a:r>
                      <a:r>
                        <a:rPr lang="en-US" altLang="zh-CN" sz="1200"/>
                        <a:t>cycle</a:t>
                      </a:r>
                      <a:r>
                        <a:rPr lang="zh-CN" altLang="en-US" sz="1200"/>
                        <a:t>的</a:t>
                      </a:r>
                      <a:r>
                        <a:rPr lang="en-US" altLang="zh-CN" sz="1200"/>
                        <a:t>vrf</a:t>
                      </a:r>
                      <a:r>
                        <a:rPr lang="zh-CN" altLang="en-US" sz="1200"/>
                        <a:t>的</a:t>
                      </a:r>
                      <a:r>
                        <a:rPr lang="en-US" altLang="zh-CN" sz="1200"/>
                        <a:t>m</a:t>
                      </a:r>
                      <a:r>
                        <a:rPr lang="zh-CN" altLang="en-US" sz="1200"/>
                        <a:t>信息</a:t>
                      </a:r>
                      <a:endParaRPr lang="zh-CN" altLang="en-US" sz="1200"/>
                    </a:p>
                  </a:txBody>
                  <a:tcPr/>
                </a:tc>
              </a:tr>
              <a:tr h="301625">
                <a:tc>
                  <a:txBody>
                    <a:bodyPr/>
                    <a:p>
                      <a:pPr>
                        <a:buNone/>
                      </a:pPr>
                      <a:r>
                        <a:rPr lang="zh-CN" altLang="en-US" sz="1200">
                          <a:sym typeface="+mn-ea"/>
                        </a:rPr>
                        <a:t>vrfRPRegist</a:t>
                      </a:r>
                      <a:endParaRPr lang="zh-CN" altLang="en-US" sz="1200">
                        <a:sym typeface="+mn-ea"/>
                      </a:endParaRPr>
                    </a:p>
                  </a:txBody>
                  <a:tcPr/>
                </a:tc>
                <a:tc>
                  <a:txBody>
                    <a:bodyPr/>
                    <a:p>
                      <a:pPr>
                        <a:buNone/>
                      </a:pPr>
                      <a:r>
                        <a:rPr lang="zh-CN" altLang="en-US" sz="1200">
                          <a:sym typeface="+mn-ea"/>
                        </a:rPr>
                        <a:t>regist r,p of vrf</a:t>
                      </a:r>
                      <a:endParaRPr lang="zh-CN" altLang="en-US" sz="1200">
                        <a:sym typeface="+mn-ea"/>
                      </a:endParaRPr>
                    </a:p>
                  </a:txBody>
                  <a:tcPr/>
                </a:tc>
                <a:tc>
                  <a:txBody>
                    <a:bodyPr/>
                    <a:p>
                      <a:pPr>
                        <a:buNone/>
                      </a:pPr>
                      <a:r>
                        <a:rPr lang="zh-CN" altLang="en-US" sz="1200">
                          <a:sym typeface="+mn-ea"/>
                        </a:rPr>
                        <a:t>向</a:t>
                      </a:r>
                      <a:r>
                        <a:rPr lang="en-US" altLang="zh-CN" sz="1200">
                          <a:sym typeface="+mn-ea"/>
                        </a:rPr>
                        <a:t>dpos</a:t>
                      </a:r>
                      <a:r>
                        <a:rPr lang="zh-CN" altLang="en-US" sz="1200">
                          <a:sym typeface="+mn-ea"/>
                        </a:rPr>
                        <a:t>合约注册某个公钥（对应一个候选节点）在某个</a:t>
                      </a:r>
                      <a:r>
                        <a:rPr lang="en-US" altLang="zh-CN" sz="1200">
                          <a:sym typeface="+mn-ea"/>
                        </a:rPr>
                        <a:t>cycle</a:t>
                      </a:r>
                      <a:r>
                        <a:rPr lang="zh-CN" altLang="en-US" sz="1200">
                          <a:sym typeface="+mn-ea"/>
                        </a:rPr>
                        <a:t>的</a:t>
                      </a:r>
                      <a:r>
                        <a:rPr lang="en-US" altLang="zh-CN" sz="1200">
                          <a:sym typeface="+mn-ea"/>
                        </a:rPr>
                        <a:t>vrf</a:t>
                      </a:r>
                      <a:r>
                        <a:rPr lang="zh-CN" altLang="en-US" sz="1200">
                          <a:sym typeface="+mn-ea"/>
                        </a:rPr>
                        <a:t>的</a:t>
                      </a:r>
                      <a:r>
                        <a:rPr lang="en-US" altLang="zh-CN" sz="1200">
                          <a:sym typeface="+mn-ea"/>
                        </a:rPr>
                        <a:t>r</a:t>
                      </a:r>
                      <a:r>
                        <a:rPr lang="zh-CN" altLang="en-US" sz="1200">
                          <a:sym typeface="+mn-ea"/>
                        </a:rPr>
                        <a:t>、</a:t>
                      </a:r>
                      <a:r>
                        <a:rPr lang="en-US" altLang="zh-CN" sz="1200">
                          <a:sym typeface="+mn-ea"/>
                        </a:rPr>
                        <a:t>p</a:t>
                      </a:r>
                      <a:r>
                        <a:rPr lang="zh-CN" altLang="en-US" sz="1200">
                          <a:sym typeface="+mn-ea"/>
                        </a:rPr>
                        <a:t>信息</a:t>
                      </a:r>
                      <a:endParaRPr lang="zh-CN" altLang="en-US" sz="1200"/>
                    </a:p>
                  </a:txBody>
                  <a:tcPr/>
                </a:tc>
              </a:tr>
              <a:tr h="301625">
                <a:tc>
                  <a:txBody>
                    <a:bodyPr/>
                    <a:p>
                      <a:pPr>
                        <a:buNone/>
                      </a:pPr>
                      <a:r>
                        <a:rPr lang="zh-CN" altLang="en-US" sz="1200">
                          <a:sym typeface="+mn-ea"/>
                        </a:rPr>
                        <a:t>vrfQuery</a:t>
                      </a:r>
                      <a:endParaRPr lang="zh-CN" altLang="en-US" sz="1200">
                        <a:sym typeface="+mn-ea"/>
                      </a:endParaRPr>
                    </a:p>
                  </a:txBody>
                  <a:tcPr/>
                </a:tc>
                <a:tc>
                  <a:txBody>
                    <a:bodyPr/>
                    <a:p>
                      <a:pPr>
                        <a:buNone/>
                      </a:pPr>
                      <a:r>
                        <a:rPr lang="zh-CN" altLang="en-US" sz="1200">
                          <a:sym typeface="+mn-ea"/>
                        </a:rPr>
                        <a:t>query vrf info</a:t>
                      </a:r>
                      <a:endParaRPr lang="zh-CN" altLang="en-US" sz="1200">
                        <a:sym typeface="+mn-ea"/>
                      </a:endParaRPr>
                    </a:p>
                  </a:txBody>
                  <a:tcPr/>
                </a:tc>
                <a:tc>
                  <a:txBody>
                    <a:bodyPr/>
                    <a:p>
                      <a:pPr>
                        <a:buNone/>
                      </a:pPr>
                      <a:r>
                        <a:rPr lang="zh-CN" altLang="en-US" sz="1200"/>
                        <a:t>向</a:t>
                      </a:r>
                      <a:r>
                        <a:rPr lang="en-US" altLang="zh-CN" sz="1200"/>
                        <a:t>dpos</a:t>
                      </a:r>
                      <a:r>
                        <a:rPr lang="zh-CN" altLang="en-US" sz="1200"/>
                        <a:t>合约查询某个</a:t>
                      </a:r>
                      <a:r>
                        <a:rPr lang="en-US" altLang="zh-CN" sz="1200"/>
                        <a:t>cycle</a:t>
                      </a:r>
                      <a:r>
                        <a:rPr lang="zh-CN" altLang="en-US" sz="1200"/>
                        <a:t>的某些公钥（对应候选节点）的</a:t>
                      </a:r>
                      <a:r>
                        <a:rPr lang="en-US" altLang="zh-CN" sz="1200"/>
                        <a:t>vrf</a:t>
                      </a:r>
                      <a:r>
                        <a:rPr lang="zh-CN" altLang="en-US" sz="1200"/>
                        <a:t>信息（</a:t>
                      </a:r>
                      <a:r>
                        <a:rPr lang="en-US" altLang="zh-CN" sz="1200"/>
                        <a:t>m/r/p</a:t>
                      </a:r>
                      <a:r>
                        <a:rPr lang="zh-CN" altLang="en-US" sz="1200"/>
                        <a:t>）</a:t>
                      </a:r>
                      <a:endParaRPr lang="zh-CN" altLang="en-US" sz="1200"/>
                    </a:p>
                  </a:txBody>
                  <a:tcPr/>
                </a:tc>
              </a:tr>
              <a:tr h="301625">
                <a:tc>
                  <a:txBody>
                    <a:bodyPr/>
                    <a:p>
                      <a:pPr>
                        <a:buNone/>
                      </a:pPr>
                      <a:r>
                        <a:rPr lang="zh-CN" altLang="en-US" sz="1200">
                          <a:sym typeface="+mn-ea"/>
                        </a:rPr>
                        <a:t>cbRecord</a:t>
                      </a:r>
                      <a:endParaRPr lang="zh-CN" altLang="en-US" sz="1200">
                        <a:sym typeface="+mn-ea"/>
                      </a:endParaRPr>
                    </a:p>
                  </a:txBody>
                  <a:tcPr/>
                </a:tc>
                <a:tc>
                  <a:txBody>
                    <a:bodyPr/>
                    <a:p>
                      <a:pPr>
                        <a:buNone/>
                      </a:pPr>
                      <a:r>
                        <a:rPr lang="zh-CN" altLang="en-US" sz="1200">
                          <a:sym typeface="+mn-ea"/>
                        </a:rPr>
                        <a:t>record cycle boundary info</a:t>
                      </a:r>
                      <a:endParaRPr lang="zh-CN" altLang="en-US" sz="1200">
                        <a:sym typeface="+mn-ea"/>
                      </a:endParaRPr>
                    </a:p>
                  </a:txBody>
                  <a:tcPr/>
                </a:tc>
                <a:tc>
                  <a:txBody>
                    <a:bodyPr/>
                    <a:p>
                      <a:pPr>
                        <a:buNone/>
                      </a:pPr>
                      <a:r>
                        <a:rPr lang="zh-CN" altLang="en-US" sz="1200"/>
                        <a:t>向</a:t>
                      </a:r>
                      <a:r>
                        <a:rPr lang="en-US" altLang="zh-CN" sz="1200"/>
                        <a:t>dpos</a:t>
                      </a:r>
                      <a:r>
                        <a:rPr lang="zh-CN" altLang="en-US" sz="1200"/>
                        <a:t>合约记录某个</a:t>
                      </a:r>
                      <a:r>
                        <a:rPr lang="en-US" altLang="zh-CN" sz="1200"/>
                        <a:t>cycle</a:t>
                      </a:r>
                      <a:r>
                        <a:rPr lang="zh-CN" altLang="en-US" sz="1200"/>
                        <a:t>结束时，结束区块高度及</a:t>
                      </a:r>
                      <a:r>
                        <a:rPr lang="en-US" altLang="zh-CN" sz="1200"/>
                        <a:t>hash</a:t>
                      </a:r>
                      <a:r>
                        <a:rPr lang="zh-CN" altLang="en-US" sz="1200"/>
                        <a:t>信息，用于生成</a:t>
                      </a:r>
                      <a:r>
                        <a:rPr lang="en-US" altLang="zh-CN" sz="1200"/>
                        <a:t>vrf</a:t>
                      </a:r>
                      <a:r>
                        <a:rPr lang="zh-CN" altLang="en-US" sz="1200"/>
                        <a:t>信息</a:t>
                      </a:r>
                      <a:endParaRPr lang="zh-CN" altLang="en-US" sz="1200"/>
                    </a:p>
                  </a:txBody>
                  <a:tcPr/>
                </a:tc>
              </a:tr>
              <a:tr h="301625">
                <a:tc>
                  <a:txBody>
                    <a:bodyPr/>
                    <a:p>
                      <a:pPr>
                        <a:buNone/>
                      </a:pPr>
                      <a:r>
                        <a:rPr lang="zh-CN" altLang="en-US" sz="1200">
                          <a:sym typeface="+mn-ea"/>
                        </a:rPr>
                        <a:t>cbQuery</a:t>
                      </a:r>
                      <a:endParaRPr lang="zh-CN" altLang="en-US" sz="1200">
                        <a:sym typeface="+mn-ea"/>
                      </a:endParaRPr>
                    </a:p>
                  </a:txBody>
                  <a:tcPr/>
                </a:tc>
                <a:tc>
                  <a:txBody>
                    <a:bodyPr/>
                    <a:p>
                      <a:pPr>
                        <a:buNone/>
                      </a:pPr>
                      <a:r>
                        <a:rPr lang="zh-CN" altLang="en-US" sz="1200">
                          <a:sym typeface="+mn-ea"/>
                        </a:rPr>
                        <a:t>query cycle boundary info</a:t>
                      </a:r>
                      <a:endParaRPr lang="zh-CN" altLang="en-US" sz="1200">
                        <a:sym typeface="+mn-ea"/>
                      </a:endParaRPr>
                    </a:p>
                  </a:txBody>
                  <a:tcPr/>
                </a:tc>
                <a:tc>
                  <a:txBody>
                    <a:bodyPr/>
                    <a:p>
                      <a:pPr>
                        <a:buNone/>
                      </a:pPr>
                      <a:r>
                        <a:rPr lang="zh-CN" altLang="en-US" sz="1200">
                          <a:sym typeface="+mn-ea"/>
                        </a:rPr>
                        <a:t>向</a:t>
                      </a:r>
                      <a:r>
                        <a:rPr lang="en-US" altLang="zh-CN" sz="1200">
                          <a:sym typeface="+mn-ea"/>
                        </a:rPr>
                        <a:t>dpos</a:t>
                      </a:r>
                      <a:r>
                        <a:rPr lang="zh-CN" altLang="en-US" sz="1200">
                          <a:sym typeface="+mn-ea"/>
                        </a:rPr>
                        <a:t>合约查询某个</a:t>
                      </a:r>
                      <a:r>
                        <a:rPr lang="en-US" altLang="zh-CN" sz="1200">
                          <a:sym typeface="+mn-ea"/>
                        </a:rPr>
                        <a:t>cycle</a:t>
                      </a:r>
                      <a:r>
                        <a:rPr lang="zh-CN" altLang="en-US" sz="1200">
                          <a:sym typeface="+mn-ea"/>
                        </a:rPr>
                        <a:t>的结束高度及</a:t>
                      </a:r>
                      <a:r>
                        <a:rPr lang="en-US" altLang="zh-CN" sz="1200">
                          <a:sym typeface="+mn-ea"/>
                        </a:rPr>
                        <a:t>hash</a:t>
                      </a:r>
                      <a:r>
                        <a:rPr lang="zh-CN" altLang="en-US" sz="1200">
                          <a:sym typeface="+mn-ea"/>
                        </a:rPr>
                        <a:t>信息，也可以通过</a:t>
                      </a:r>
                      <a:r>
                        <a:rPr lang="en-US" altLang="zh-CN" sz="1200">
                          <a:sym typeface="+mn-ea"/>
                        </a:rPr>
                        <a:t>height</a:t>
                      </a:r>
                      <a:r>
                        <a:rPr lang="zh-CN" altLang="en-US" sz="1200">
                          <a:sym typeface="+mn-ea"/>
                        </a:rPr>
                        <a:t>及</a:t>
                      </a:r>
                      <a:r>
                        <a:rPr lang="en-US" altLang="zh-CN" sz="1200">
                          <a:sym typeface="+mn-ea"/>
                        </a:rPr>
                        <a:t>hash</a:t>
                      </a:r>
                      <a:r>
                        <a:rPr lang="zh-CN" altLang="en-US" sz="1200">
                          <a:sym typeface="+mn-ea"/>
                        </a:rPr>
                        <a:t>来查询</a:t>
                      </a:r>
                      <a:endParaRPr lang="zh-CN" altLang="en-US" sz="1200">
                        <a:sym typeface="+mn-ea"/>
                      </a:endParaRPr>
                    </a:p>
                  </a:txBody>
                  <a:tcPr/>
                </a:tc>
              </a:tr>
              <a:tr h="301625">
                <a:tc>
                  <a:txBody>
                    <a:bodyPr/>
                    <a:p>
                      <a:pPr>
                        <a:buNone/>
                      </a:pPr>
                      <a:r>
                        <a:rPr lang="zh-CN" altLang="en-US" sz="1200">
                          <a:sym typeface="+mn-ea"/>
                        </a:rPr>
                        <a:t>topNQuery</a:t>
                      </a:r>
                      <a:endParaRPr lang="zh-CN" altLang="en-US" sz="1200">
                        <a:sym typeface="+mn-ea"/>
                      </a:endParaRPr>
                    </a:p>
                  </a:txBody>
                  <a:tcPr/>
                </a:tc>
                <a:tc>
                  <a:txBody>
                    <a:bodyPr/>
                    <a:p>
                      <a:pPr>
                        <a:buNone/>
                      </a:pPr>
                      <a:r>
                        <a:rPr lang="zh-CN" altLang="en-US" sz="1200">
                          <a:sym typeface="+mn-ea"/>
                        </a:rPr>
                        <a:t>query topN info</a:t>
                      </a:r>
                      <a:endParaRPr lang="zh-CN" altLang="en-US" sz="1200">
                        <a:sym typeface="+mn-ea"/>
                      </a:endParaRPr>
                    </a:p>
                  </a:txBody>
                  <a:tcPr/>
                </a:tc>
                <a:tc>
                  <a:txBody>
                    <a:bodyPr/>
                    <a:p>
                      <a:pPr>
                        <a:buNone/>
                      </a:pPr>
                      <a:r>
                        <a:rPr lang="zh-CN" altLang="en-US" sz="1200"/>
                        <a:t>向</a:t>
                      </a:r>
                      <a:r>
                        <a:rPr lang="en-US" altLang="zh-CN" sz="1200"/>
                        <a:t>dpos</a:t>
                      </a:r>
                      <a:r>
                        <a:rPr lang="zh-CN" altLang="en-US" sz="1200"/>
                        <a:t>合约查询某个</a:t>
                      </a:r>
                      <a:r>
                        <a:rPr lang="en-US" altLang="zh-CN" sz="1200"/>
                        <a:t>topN</a:t>
                      </a:r>
                      <a:r>
                        <a:rPr lang="zh-CN" altLang="en-US" sz="1200"/>
                        <a:t>更新周期的</a:t>
                      </a:r>
                      <a:r>
                        <a:rPr lang="en-US" altLang="zh-CN" sz="1200"/>
                        <a:t>topN</a:t>
                      </a:r>
                      <a:r>
                        <a:rPr lang="zh-CN" altLang="en-US" sz="1200"/>
                        <a:t>候选节点信息，由前一周期超级节点投票产生</a:t>
                      </a:r>
                      <a:endParaRPr lang="en-US" altLang="zh-CN" sz="1200"/>
                    </a:p>
                  </a:txBody>
                  <a:tcPr/>
                </a:tc>
              </a:tr>
            </a:tbl>
          </a:graphicData>
        </a:graphic>
      </p:graphicFrame>
      <p:sp>
        <p:nvSpPr>
          <p:cNvPr id="2" name="文本框 1"/>
          <p:cNvSpPr txBox="1"/>
          <p:nvPr/>
        </p:nvSpPr>
        <p:spPr>
          <a:xfrm>
            <a:off x="4559300" y="364490"/>
            <a:ext cx="4817110" cy="583565"/>
          </a:xfrm>
          <a:prstGeom prst="rect">
            <a:avLst/>
          </a:prstGeom>
          <a:noFill/>
        </p:spPr>
        <p:txBody>
          <a:bodyPr wrap="none" rtlCol="0">
            <a:spAutoFit/>
          </a:bodyPr>
          <a:p>
            <a:r>
              <a:rPr lang="zh-CN" altLang="en-US" sz="1600">
                <a:solidFill>
                  <a:srgbClr val="FF0000"/>
                </a:solidFill>
              </a:rPr>
              <a:t>实际执行时，</a:t>
            </a:r>
            <a:r>
              <a:rPr lang="en-US" altLang="zh-CN" sz="1600">
                <a:solidFill>
                  <a:srgbClr val="FF0000"/>
                </a:solidFill>
              </a:rPr>
              <a:t>dpos</a:t>
            </a:r>
            <a:r>
              <a:rPr lang="zh-CN" altLang="en-US" sz="1600">
                <a:solidFill>
                  <a:srgbClr val="FF0000"/>
                </a:solidFill>
              </a:rPr>
              <a:t>共识直接调用相关</a:t>
            </a:r>
            <a:r>
              <a:rPr lang="en-US" altLang="zh-CN" sz="1600">
                <a:solidFill>
                  <a:srgbClr val="FF0000"/>
                </a:solidFill>
              </a:rPr>
              <a:t>dpos</a:t>
            </a:r>
            <a:r>
              <a:rPr lang="zh-CN" altLang="en-US" sz="1600">
                <a:solidFill>
                  <a:srgbClr val="FF0000"/>
                </a:solidFill>
              </a:rPr>
              <a:t>合约接口</a:t>
            </a:r>
            <a:endParaRPr lang="zh-CN" altLang="en-US" sz="1600">
              <a:solidFill>
                <a:srgbClr val="FF0000"/>
              </a:solidFill>
            </a:endParaRPr>
          </a:p>
          <a:p>
            <a:r>
              <a:rPr lang="zh-CN" altLang="en-US" sz="1600">
                <a:solidFill>
                  <a:srgbClr val="FF0000"/>
                </a:solidFill>
              </a:rPr>
              <a:t>这些</a:t>
            </a:r>
            <a:r>
              <a:rPr lang="en-US" altLang="zh-CN" sz="1600">
                <a:solidFill>
                  <a:srgbClr val="FF0000"/>
                </a:solidFill>
              </a:rPr>
              <a:t>cmd</a:t>
            </a:r>
            <a:r>
              <a:rPr lang="zh-CN" altLang="en-US" sz="1600">
                <a:solidFill>
                  <a:srgbClr val="FF0000"/>
                </a:solidFill>
              </a:rPr>
              <a:t>命令可以用于开发调试和定位问题</a:t>
            </a:r>
            <a:endParaRPr lang="zh-CN" altLang="en-US" sz="160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 name="文本框 60"/>
          <p:cNvSpPr txBox="1"/>
          <p:nvPr/>
        </p:nvSpPr>
        <p:spPr>
          <a:xfrm>
            <a:off x="14605" y="-8255"/>
            <a:ext cx="3567430" cy="460375"/>
          </a:xfrm>
          <a:prstGeom prst="rect">
            <a:avLst/>
          </a:prstGeom>
          <a:noFill/>
        </p:spPr>
        <p:txBody>
          <a:bodyPr wrap="square" rtlCol="0">
            <a:spAutoFit/>
          </a:bodyPr>
          <a:p>
            <a:pPr algn="l"/>
            <a:r>
              <a:rPr lang="zh-CN" sz="2400">
                <a:sym typeface="+mn-ea"/>
              </a:rPr>
              <a:t>讨论几个问题</a:t>
            </a:r>
            <a:endParaRPr lang="zh-CN" sz="2400">
              <a:sym typeface="+mn-ea"/>
            </a:endParaRPr>
          </a:p>
        </p:txBody>
      </p:sp>
      <p:sp>
        <p:nvSpPr>
          <p:cNvPr id="4" name="文本框 3"/>
          <p:cNvSpPr txBox="1"/>
          <p:nvPr/>
        </p:nvSpPr>
        <p:spPr>
          <a:xfrm>
            <a:off x="1090295" y="1112520"/>
            <a:ext cx="9736455" cy="1291590"/>
          </a:xfrm>
          <a:prstGeom prst="rect">
            <a:avLst/>
          </a:prstGeom>
          <a:noFill/>
        </p:spPr>
        <p:txBody>
          <a:bodyPr wrap="square" rtlCol="0">
            <a:spAutoFit/>
          </a:bodyPr>
          <a:p>
            <a:r>
              <a:rPr lang="en-US" altLang="zh-CN"/>
              <a:t>1.topN</a:t>
            </a:r>
            <a:r>
              <a:rPr lang="zh-CN" altLang="en-US"/>
              <a:t>节点切换时，目前采用了重启进程的方式：</a:t>
            </a:r>
            <a:endParaRPr lang="zh-CN" altLang="en-US"/>
          </a:p>
          <a:p>
            <a:r>
              <a:rPr lang="zh-CN" altLang="en-US" sz="1400"/>
              <a:t>检测到新周期</a:t>
            </a:r>
            <a:r>
              <a:rPr lang="en-US" altLang="zh-CN" sz="1400"/>
              <a:t>TopN</a:t>
            </a:r>
            <a:r>
              <a:rPr lang="zh-CN" altLang="en-US" sz="1400"/>
              <a:t>切换，本节点由超级节点</a:t>
            </a:r>
            <a:r>
              <a:rPr lang="en-US" altLang="zh-CN" sz="1400"/>
              <a:t>-&gt;</a:t>
            </a:r>
            <a:r>
              <a:rPr lang="zh-CN" altLang="en-US" sz="1400"/>
              <a:t>候选节点，或者本身是超级节点但成员有变化，则退出运行，有</a:t>
            </a:r>
            <a:r>
              <a:rPr lang="en-US" altLang="zh-CN" sz="1400"/>
              <a:t>crontab</a:t>
            </a:r>
            <a:r>
              <a:rPr lang="zh-CN" altLang="en-US" sz="1400"/>
              <a:t>脚本或者</a:t>
            </a:r>
            <a:r>
              <a:rPr lang="en-US" altLang="zh-CN" sz="1400"/>
              <a:t>monitor</a:t>
            </a:r>
            <a:r>
              <a:rPr lang="zh-CN" altLang="en-US" sz="1400"/>
              <a:t>程序检测，把程序重新拉起，进入正确的工作状态。</a:t>
            </a:r>
            <a:endParaRPr lang="zh-CN" altLang="en-US" sz="1400"/>
          </a:p>
          <a:p>
            <a:r>
              <a:rPr lang="zh-CN" altLang="en-US" sz="1400"/>
              <a:t>该做法，程序比较好写，运行状态单纯，缺点，</a:t>
            </a:r>
            <a:r>
              <a:rPr lang="en-US" altLang="zh-CN" sz="1400"/>
              <a:t>topN</a:t>
            </a:r>
            <a:r>
              <a:rPr lang="zh-CN" altLang="en-US" sz="1400"/>
              <a:t>切换时有部分节点要重启。</a:t>
            </a:r>
            <a:endParaRPr lang="zh-CN" altLang="en-US" sz="1400"/>
          </a:p>
          <a:p>
            <a:r>
              <a:rPr lang="zh-CN" altLang="en-US">
                <a:solidFill>
                  <a:srgbClr val="FF0000"/>
                </a:solidFill>
              </a:rPr>
              <a:t>是否有比较好的方式，可以灵活控制数量较多的</a:t>
            </a:r>
            <a:r>
              <a:rPr lang="en-US" altLang="zh-CN">
                <a:solidFill>
                  <a:srgbClr val="FF0000"/>
                </a:solidFill>
              </a:rPr>
              <a:t>goroutine</a:t>
            </a:r>
            <a:r>
              <a:rPr lang="zh-CN" altLang="en-US">
                <a:solidFill>
                  <a:srgbClr val="FF0000"/>
                </a:solidFill>
              </a:rPr>
              <a:t>的启停？</a:t>
            </a:r>
            <a:endParaRPr lang="zh-CN" altLang="en-US">
              <a:solidFill>
                <a:srgbClr val="FF0000"/>
              </a:solidFill>
            </a:endParaRPr>
          </a:p>
        </p:txBody>
      </p:sp>
      <p:sp>
        <p:nvSpPr>
          <p:cNvPr id="5" name="文本框 4"/>
          <p:cNvSpPr txBox="1"/>
          <p:nvPr/>
        </p:nvSpPr>
        <p:spPr>
          <a:xfrm>
            <a:off x="1090295" y="2633980"/>
            <a:ext cx="9736455" cy="922020"/>
          </a:xfrm>
          <a:prstGeom prst="rect">
            <a:avLst/>
          </a:prstGeom>
          <a:noFill/>
        </p:spPr>
        <p:txBody>
          <a:bodyPr wrap="square" rtlCol="0">
            <a:spAutoFit/>
          </a:bodyPr>
          <a:p>
            <a:r>
              <a:rPr lang="en-US" altLang="zh-CN"/>
              <a:t>2.</a:t>
            </a:r>
            <a:r>
              <a:rPr lang="zh-CN"/>
              <a:t>目前的投票及参与候选，都需要质押币，但撤销投票或者取消候选节点时，质押币立刻返还</a:t>
            </a:r>
            <a:endParaRPr lang="zh-CN" altLang="en-US" sz="1400"/>
          </a:p>
          <a:p>
            <a:r>
              <a:rPr lang="zh-CN">
                <a:solidFill>
                  <a:srgbClr val="FF0000"/>
                </a:solidFill>
              </a:rPr>
              <a:t>可以增加冻结时间，避免用户频繁操作投票、取消投票，对系统造成攻击。</a:t>
            </a:r>
            <a:endParaRPr lang="zh-CN">
              <a:solidFill>
                <a:srgbClr val="FF0000"/>
              </a:solidFill>
            </a:endParaRPr>
          </a:p>
          <a:p>
            <a:r>
              <a:rPr lang="zh-CN">
                <a:solidFill>
                  <a:srgbClr val="FF0000"/>
                </a:solidFill>
              </a:rPr>
              <a:t>比如：冻结</a:t>
            </a:r>
            <a:r>
              <a:rPr lang="en-US" altLang="zh-CN">
                <a:solidFill>
                  <a:srgbClr val="FF0000"/>
                </a:solidFill>
              </a:rPr>
              <a:t>3</a:t>
            </a:r>
            <a:r>
              <a:rPr lang="zh-CN" altLang="en-US">
                <a:solidFill>
                  <a:srgbClr val="FF0000"/>
                </a:solidFill>
              </a:rPr>
              <a:t>天后可取回</a:t>
            </a:r>
            <a:endParaRPr lang="zh-CN" altLang="en-US">
              <a:solidFill>
                <a:srgbClr val="FF0000"/>
              </a:solidFill>
            </a:endParaRPr>
          </a:p>
        </p:txBody>
      </p:sp>
      <p:sp>
        <p:nvSpPr>
          <p:cNvPr id="6" name="文本框 5"/>
          <p:cNvSpPr txBox="1"/>
          <p:nvPr/>
        </p:nvSpPr>
        <p:spPr>
          <a:xfrm>
            <a:off x="1090295" y="3753485"/>
            <a:ext cx="9736455" cy="922020"/>
          </a:xfrm>
          <a:prstGeom prst="rect">
            <a:avLst/>
          </a:prstGeom>
          <a:noFill/>
        </p:spPr>
        <p:txBody>
          <a:bodyPr wrap="square" rtlCol="0">
            <a:spAutoFit/>
          </a:bodyPr>
          <a:p>
            <a:r>
              <a:rPr lang="en-US" altLang="zh-CN"/>
              <a:t>3.</a:t>
            </a:r>
            <a:r>
              <a:rPr lang="zh-CN"/>
              <a:t>目前未支持挖矿，创世时向固定地址生成一定数量的</a:t>
            </a:r>
            <a:r>
              <a:rPr lang="en-US" altLang="zh-CN"/>
              <a:t>token</a:t>
            </a:r>
            <a:r>
              <a:rPr lang="zh-CN" altLang="en-US"/>
              <a:t>。</a:t>
            </a:r>
            <a:endParaRPr lang="zh-CN" altLang="en-US" sz="1400"/>
          </a:p>
          <a:p>
            <a:r>
              <a:rPr lang="zh-CN">
                <a:solidFill>
                  <a:srgbClr val="FF0000"/>
                </a:solidFill>
              </a:rPr>
              <a:t>如果支持挖矿，比如每产生一个区块奖励若干</a:t>
            </a:r>
            <a:r>
              <a:rPr lang="en-US" altLang="zh-CN">
                <a:solidFill>
                  <a:srgbClr val="FF0000"/>
                </a:solidFill>
              </a:rPr>
              <a:t>token</a:t>
            </a:r>
            <a:r>
              <a:rPr lang="zh-CN" altLang="en-US">
                <a:solidFill>
                  <a:srgbClr val="FF0000"/>
                </a:solidFill>
              </a:rPr>
              <a:t>，则需要同时增加防作恶机制，比如一个超级节点为了获得奖励，在负责出块周期内疯狂出很多个块，对此如何进行检测、预防和惩罚。</a:t>
            </a:r>
            <a:endParaRPr lang="zh-CN" altLang="en-US">
              <a:solidFill>
                <a:srgbClr val="FF0000"/>
              </a:solidFill>
            </a:endParaRPr>
          </a:p>
        </p:txBody>
      </p:sp>
      <p:sp>
        <p:nvSpPr>
          <p:cNvPr id="7" name="文本框 6"/>
          <p:cNvSpPr txBox="1"/>
          <p:nvPr/>
        </p:nvSpPr>
        <p:spPr>
          <a:xfrm>
            <a:off x="1090295" y="5229860"/>
            <a:ext cx="9736455" cy="645160"/>
          </a:xfrm>
          <a:prstGeom prst="rect">
            <a:avLst/>
          </a:prstGeom>
          <a:noFill/>
        </p:spPr>
        <p:txBody>
          <a:bodyPr wrap="square" rtlCol="0">
            <a:spAutoFit/>
          </a:bodyPr>
          <a:p>
            <a:r>
              <a:rPr lang="en-US" altLang="zh-CN"/>
              <a:t>4.</a:t>
            </a:r>
            <a:r>
              <a:rPr lang="zh-CN" altLang="en-US"/>
              <a:t>目前未支持惩罚机制。</a:t>
            </a:r>
            <a:endParaRPr lang="zh-CN" altLang="en-US" sz="1400"/>
          </a:p>
          <a:p>
            <a:r>
              <a:rPr lang="zh-CN">
                <a:solidFill>
                  <a:srgbClr val="FF0000"/>
                </a:solidFill>
              </a:rPr>
              <a:t>如果超级节点故意作恶，比如不出块或者出多块，目前还没有及时的检测、预防及惩罚机制。</a:t>
            </a:r>
            <a:endParaRPr lang="zh-CN">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椭圆 3"/>
          <p:cNvSpPr/>
          <p:nvPr/>
        </p:nvSpPr>
        <p:spPr>
          <a:xfrm>
            <a:off x="5331460" y="1850390"/>
            <a:ext cx="714375" cy="714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1</a:t>
            </a:r>
            <a:endParaRPr lang="en-US" altLang="zh-CN"/>
          </a:p>
        </p:txBody>
      </p:sp>
      <p:sp>
        <p:nvSpPr>
          <p:cNvPr id="5" name="椭圆 4"/>
          <p:cNvSpPr/>
          <p:nvPr/>
        </p:nvSpPr>
        <p:spPr>
          <a:xfrm>
            <a:off x="6718300" y="2608580"/>
            <a:ext cx="714375" cy="714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2</a:t>
            </a:r>
            <a:endParaRPr lang="en-US" altLang="zh-CN"/>
          </a:p>
        </p:txBody>
      </p:sp>
      <p:sp>
        <p:nvSpPr>
          <p:cNvPr id="6" name="椭圆 5"/>
          <p:cNvSpPr/>
          <p:nvPr/>
        </p:nvSpPr>
        <p:spPr>
          <a:xfrm>
            <a:off x="6680200" y="952500"/>
            <a:ext cx="714375" cy="714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3</a:t>
            </a:r>
            <a:endParaRPr lang="en-US" altLang="zh-CN"/>
          </a:p>
        </p:txBody>
      </p:sp>
      <p:cxnSp>
        <p:nvCxnSpPr>
          <p:cNvPr id="7" name="直接连接符 6"/>
          <p:cNvCxnSpPr>
            <a:stCxn id="4" idx="7"/>
            <a:endCxn id="6" idx="3"/>
          </p:cNvCxnSpPr>
          <p:nvPr/>
        </p:nvCxnSpPr>
        <p:spPr>
          <a:xfrm flipV="1">
            <a:off x="5941060" y="1571625"/>
            <a:ext cx="843915" cy="393065"/>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 idx="5"/>
            <a:endCxn id="5" idx="1"/>
          </p:cNvCxnSpPr>
          <p:nvPr/>
        </p:nvCxnSpPr>
        <p:spPr>
          <a:xfrm>
            <a:off x="5941060" y="2469515"/>
            <a:ext cx="882015" cy="253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6" idx="4"/>
            <a:endCxn id="5" idx="0"/>
          </p:cNvCxnSpPr>
          <p:nvPr/>
        </p:nvCxnSpPr>
        <p:spPr>
          <a:xfrm>
            <a:off x="7037705" y="1676400"/>
            <a:ext cx="38100" cy="941705"/>
          </a:xfrm>
          <a:prstGeom prst="line">
            <a:avLst/>
          </a:prstGeom>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4307205" y="3620135"/>
            <a:ext cx="714375" cy="71437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1'</a:t>
            </a:r>
            <a:endParaRPr lang="en-US" altLang="zh-CN"/>
          </a:p>
        </p:txBody>
      </p:sp>
      <p:sp>
        <p:nvSpPr>
          <p:cNvPr id="11" name="椭圆 10"/>
          <p:cNvSpPr/>
          <p:nvPr/>
        </p:nvSpPr>
        <p:spPr>
          <a:xfrm>
            <a:off x="5593080" y="3620135"/>
            <a:ext cx="714375" cy="71437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2'</a:t>
            </a:r>
            <a:endParaRPr lang="en-US" altLang="zh-CN"/>
          </a:p>
        </p:txBody>
      </p:sp>
      <p:sp>
        <p:nvSpPr>
          <p:cNvPr id="12" name="椭圆 11"/>
          <p:cNvSpPr/>
          <p:nvPr/>
        </p:nvSpPr>
        <p:spPr>
          <a:xfrm>
            <a:off x="8491220" y="3620135"/>
            <a:ext cx="714375" cy="71437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M'</a:t>
            </a:r>
            <a:endParaRPr lang="en-US" altLang="zh-CN"/>
          </a:p>
        </p:txBody>
      </p:sp>
      <p:sp>
        <p:nvSpPr>
          <p:cNvPr id="13" name="椭圆 12"/>
          <p:cNvSpPr/>
          <p:nvPr/>
        </p:nvSpPr>
        <p:spPr>
          <a:xfrm>
            <a:off x="7013575" y="3620135"/>
            <a:ext cx="714375" cy="71437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a:t>
            </a:r>
            <a:endParaRPr lang="en-US" altLang="zh-CN"/>
          </a:p>
        </p:txBody>
      </p:sp>
      <p:sp>
        <p:nvSpPr>
          <p:cNvPr id="14" name="文本框 13"/>
          <p:cNvSpPr txBox="1"/>
          <p:nvPr/>
        </p:nvSpPr>
        <p:spPr>
          <a:xfrm>
            <a:off x="1548130" y="2082165"/>
            <a:ext cx="1104900" cy="368300"/>
          </a:xfrm>
          <a:prstGeom prst="rect">
            <a:avLst/>
          </a:prstGeom>
          <a:noFill/>
        </p:spPr>
        <p:txBody>
          <a:bodyPr wrap="square" rtlCol="0">
            <a:spAutoFit/>
          </a:bodyPr>
          <a:p>
            <a:r>
              <a:rPr lang="zh-CN" altLang="en-US"/>
              <a:t>超级节点</a:t>
            </a:r>
            <a:endParaRPr lang="zh-CN" altLang="en-US"/>
          </a:p>
        </p:txBody>
      </p:sp>
      <p:sp>
        <p:nvSpPr>
          <p:cNvPr id="15" name="文本框 14"/>
          <p:cNvSpPr txBox="1"/>
          <p:nvPr/>
        </p:nvSpPr>
        <p:spPr>
          <a:xfrm>
            <a:off x="1548130" y="3792855"/>
            <a:ext cx="1104900" cy="368300"/>
          </a:xfrm>
          <a:prstGeom prst="rect">
            <a:avLst/>
          </a:prstGeom>
          <a:noFill/>
        </p:spPr>
        <p:txBody>
          <a:bodyPr wrap="square" rtlCol="0">
            <a:spAutoFit/>
          </a:bodyPr>
          <a:p>
            <a:r>
              <a:rPr lang="zh-CN" altLang="en-US"/>
              <a:t>候选节点</a:t>
            </a:r>
            <a:endParaRPr lang="zh-CN" altLang="en-US"/>
          </a:p>
        </p:txBody>
      </p:sp>
      <p:sp>
        <p:nvSpPr>
          <p:cNvPr id="16" name="文本框 15"/>
          <p:cNvSpPr txBox="1"/>
          <p:nvPr/>
        </p:nvSpPr>
        <p:spPr>
          <a:xfrm>
            <a:off x="1548130" y="5031740"/>
            <a:ext cx="1104900" cy="368300"/>
          </a:xfrm>
          <a:prstGeom prst="rect">
            <a:avLst/>
          </a:prstGeom>
          <a:noFill/>
        </p:spPr>
        <p:txBody>
          <a:bodyPr wrap="square" rtlCol="0">
            <a:spAutoFit/>
          </a:bodyPr>
          <a:p>
            <a:r>
              <a:rPr lang="zh-CN" altLang="en-US"/>
              <a:t>普通节点</a:t>
            </a:r>
            <a:endParaRPr lang="zh-CN" altLang="en-US"/>
          </a:p>
        </p:txBody>
      </p:sp>
      <p:sp>
        <p:nvSpPr>
          <p:cNvPr id="17" name="椭圆 16"/>
          <p:cNvSpPr/>
          <p:nvPr/>
        </p:nvSpPr>
        <p:spPr>
          <a:xfrm>
            <a:off x="3283585" y="4848860"/>
            <a:ext cx="714375" cy="714375"/>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1''</a:t>
            </a:r>
            <a:endParaRPr lang="en-US" altLang="zh-CN"/>
          </a:p>
        </p:txBody>
      </p:sp>
      <p:sp>
        <p:nvSpPr>
          <p:cNvPr id="18" name="椭圆 17"/>
          <p:cNvSpPr/>
          <p:nvPr/>
        </p:nvSpPr>
        <p:spPr>
          <a:xfrm>
            <a:off x="4569460" y="4848860"/>
            <a:ext cx="714375" cy="714375"/>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2''</a:t>
            </a:r>
            <a:endParaRPr lang="en-US" altLang="zh-CN"/>
          </a:p>
        </p:txBody>
      </p:sp>
      <p:sp>
        <p:nvSpPr>
          <p:cNvPr id="19" name="椭圆 18"/>
          <p:cNvSpPr/>
          <p:nvPr/>
        </p:nvSpPr>
        <p:spPr>
          <a:xfrm>
            <a:off x="5989955" y="4848225"/>
            <a:ext cx="714375" cy="714375"/>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3''</a:t>
            </a:r>
            <a:endParaRPr lang="en-US" altLang="zh-CN"/>
          </a:p>
        </p:txBody>
      </p:sp>
      <p:sp>
        <p:nvSpPr>
          <p:cNvPr id="20" name="椭圆 19"/>
          <p:cNvSpPr/>
          <p:nvPr/>
        </p:nvSpPr>
        <p:spPr>
          <a:xfrm>
            <a:off x="7467600" y="4848225"/>
            <a:ext cx="714375" cy="714375"/>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a:t>
            </a:r>
            <a:endParaRPr lang="en-US" altLang="zh-CN"/>
          </a:p>
        </p:txBody>
      </p:sp>
      <p:sp>
        <p:nvSpPr>
          <p:cNvPr id="21" name="椭圆 20"/>
          <p:cNvSpPr/>
          <p:nvPr/>
        </p:nvSpPr>
        <p:spPr>
          <a:xfrm>
            <a:off x="9224010" y="4848225"/>
            <a:ext cx="714375" cy="714375"/>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N''</a:t>
            </a:r>
            <a:endParaRPr lang="en-US" altLang="zh-CN"/>
          </a:p>
        </p:txBody>
      </p:sp>
      <p:sp>
        <p:nvSpPr>
          <p:cNvPr id="22" name="文本框 21"/>
          <p:cNvSpPr txBox="1"/>
          <p:nvPr/>
        </p:nvSpPr>
        <p:spPr>
          <a:xfrm>
            <a:off x="8108315" y="1983740"/>
            <a:ext cx="1097280" cy="368300"/>
          </a:xfrm>
          <a:prstGeom prst="rect">
            <a:avLst/>
          </a:prstGeom>
          <a:noFill/>
        </p:spPr>
        <p:txBody>
          <a:bodyPr wrap="none" rtlCol="0">
            <a:spAutoFit/>
          </a:bodyPr>
          <a:p>
            <a:r>
              <a:rPr lang="zh-CN" altLang="en-US"/>
              <a:t>生产区块</a:t>
            </a:r>
            <a:endParaRPr lang="zh-CN" altLang="en-US"/>
          </a:p>
        </p:txBody>
      </p:sp>
      <p:cxnSp>
        <p:nvCxnSpPr>
          <p:cNvPr id="23" name="直接箭头连接符 22"/>
          <p:cNvCxnSpPr/>
          <p:nvPr/>
        </p:nvCxnSpPr>
        <p:spPr>
          <a:xfrm flipH="1">
            <a:off x="4783455" y="3168015"/>
            <a:ext cx="248285" cy="456565"/>
          </a:xfrm>
          <a:prstGeom prst="straightConnector1">
            <a:avLst/>
          </a:prstGeom>
          <a:ln>
            <a:solidFill>
              <a:srgbClr val="092FF1"/>
            </a:solidFill>
            <a:tailEnd type="arrow"/>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a:endCxn id="11" idx="0"/>
          </p:cNvCxnSpPr>
          <p:nvPr/>
        </p:nvCxnSpPr>
        <p:spPr>
          <a:xfrm flipH="1">
            <a:off x="5950585" y="3267075"/>
            <a:ext cx="3810" cy="362585"/>
          </a:xfrm>
          <a:prstGeom prst="straightConnector1">
            <a:avLst/>
          </a:prstGeom>
          <a:ln>
            <a:solidFill>
              <a:srgbClr val="092FF1"/>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a:endCxn id="13" idx="0"/>
          </p:cNvCxnSpPr>
          <p:nvPr/>
        </p:nvCxnSpPr>
        <p:spPr>
          <a:xfrm>
            <a:off x="7323455" y="3405505"/>
            <a:ext cx="47625" cy="224155"/>
          </a:xfrm>
          <a:prstGeom prst="straightConnector1">
            <a:avLst/>
          </a:prstGeom>
          <a:ln>
            <a:solidFill>
              <a:srgbClr val="092FF1"/>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endCxn id="12" idx="1"/>
          </p:cNvCxnSpPr>
          <p:nvPr/>
        </p:nvCxnSpPr>
        <p:spPr>
          <a:xfrm>
            <a:off x="8107045" y="3177540"/>
            <a:ext cx="488950" cy="556895"/>
          </a:xfrm>
          <a:prstGeom prst="straightConnector1">
            <a:avLst/>
          </a:prstGeom>
          <a:ln>
            <a:solidFill>
              <a:srgbClr val="092FF1"/>
            </a:solidFill>
            <a:tailEnd type="arrow"/>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8742045" y="2983230"/>
            <a:ext cx="1097280" cy="368300"/>
          </a:xfrm>
          <a:prstGeom prst="rect">
            <a:avLst/>
          </a:prstGeom>
          <a:noFill/>
        </p:spPr>
        <p:txBody>
          <a:bodyPr wrap="none" rtlCol="0">
            <a:spAutoFit/>
          </a:bodyPr>
          <a:p>
            <a:r>
              <a:rPr lang="zh-CN" altLang="en-US"/>
              <a:t>广播区块</a:t>
            </a:r>
            <a:endParaRPr lang="zh-CN" altLang="en-US"/>
          </a:p>
        </p:txBody>
      </p:sp>
      <p:cxnSp>
        <p:nvCxnSpPr>
          <p:cNvPr id="28" name="直接箭头连接符 27"/>
          <p:cNvCxnSpPr/>
          <p:nvPr/>
        </p:nvCxnSpPr>
        <p:spPr>
          <a:xfrm>
            <a:off x="5031740" y="3977640"/>
            <a:ext cx="571500" cy="0"/>
          </a:xfrm>
          <a:prstGeom prst="straightConnector1">
            <a:avLst/>
          </a:prstGeom>
          <a:ln>
            <a:solidFill>
              <a:srgbClr val="092FF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a:stCxn id="11" idx="6"/>
            <a:endCxn id="13" idx="2"/>
          </p:cNvCxnSpPr>
          <p:nvPr/>
        </p:nvCxnSpPr>
        <p:spPr>
          <a:xfrm>
            <a:off x="6307455" y="3987165"/>
            <a:ext cx="706120" cy="0"/>
          </a:xfrm>
          <a:prstGeom prst="straightConnector1">
            <a:avLst/>
          </a:prstGeom>
          <a:ln>
            <a:solidFill>
              <a:srgbClr val="092FF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a:endCxn id="12" idx="2"/>
          </p:cNvCxnSpPr>
          <p:nvPr/>
        </p:nvCxnSpPr>
        <p:spPr>
          <a:xfrm>
            <a:off x="7740015" y="3981450"/>
            <a:ext cx="751205" cy="5715"/>
          </a:xfrm>
          <a:prstGeom prst="straightConnector1">
            <a:avLst/>
          </a:prstGeom>
          <a:ln>
            <a:solidFill>
              <a:srgbClr val="092FF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a:endCxn id="17" idx="7"/>
          </p:cNvCxnSpPr>
          <p:nvPr/>
        </p:nvCxnSpPr>
        <p:spPr>
          <a:xfrm flipH="1">
            <a:off x="3893185" y="4427855"/>
            <a:ext cx="314960" cy="535305"/>
          </a:xfrm>
          <a:prstGeom prst="straightConnector1">
            <a:avLst/>
          </a:prstGeom>
          <a:ln>
            <a:solidFill>
              <a:srgbClr val="092FF1"/>
            </a:solidFill>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endCxn id="18" idx="0"/>
          </p:cNvCxnSpPr>
          <p:nvPr/>
        </p:nvCxnSpPr>
        <p:spPr>
          <a:xfrm flipH="1">
            <a:off x="4926965" y="4417695"/>
            <a:ext cx="144145" cy="440690"/>
          </a:xfrm>
          <a:prstGeom prst="straightConnector1">
            <a:avLst/>
          </a:prstGeom>
          <a:ln>
            <a:solidFill>
              <a:srgbClr val="092FF1"/>
            </a:solidFill>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endCxn id="19" idx="0"/>
          </p:cNvCxnSpPr>
          <p:nvPr/>
        </p:nvCxnSpPr>
        <p:spPr>
          <a:xfrm>
            <a:off x="6311265" y="4417695"/>
            <a:ext cx="36195" cy="440055"/>
          </a:xfrm>
          <a:prstGeom prst="straightConnector1">
            <a:avLst/>
          </a:prstGeom>
          <a:ln>
            <a:solidFill>
              <a:srgbClr val="092FF1"/>
            </a:solidFill>
            <a:tailEnd type="arrow"/>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a:endCxn id="20" idx="0"/>
          </p:cNvCxnSpPr>
          <p:nvPr/>
        </p:nvCxnSpPr>
        <p:spPr>
          <a:xfrm>
            <a:off x="7729855" y="4368165"/>
            <a:ext cx="95250" cy="489585"/>
          </a:xfrm>
          <a:prstGeom prst="straightConnector1">
            <a:avLst/>
          </a:prstGeom>
          <a:ln>
            <a:solidFill>
              <a:srgbClr val="092FF1"/>
            </a:solidFill>
            <a:tailEnd type="arrow"/>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a:endCxn id="21" idx="1"/>
          </p:cNvCxnSpPr>
          <p:nvPr/>
        </p:nvCxnSpPr>
        <p:spPr>
          <a:xfrm>
            <a:off x="8910320" y="4467225"/>
            <a:ext cx="418465" cy="495300"/>
          </a:xfrm>
          <a:prstGeom prst="straightConnector1">
            <a:avLst/>
          </a:prstGeom>
          <a:ln>
            <a:solidFill>
              <a:srgbClr val="092FF1"/>
            </a:solidFill>
            <a:tailEnd type="arrow"/>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a:stCxn id="17" idx="6"/>
            <a:endCxn id="18" idx="2"/>
          </p:cNvCxnSpPr>
          <p:nvPr/>
        </p:nvCxnSpPr>
        <p:spPr>
          <a:xfrm>
            <a:off x="3997960" y="5215890"/>
            <a:ext cx="571500" cy="0"/>
          </a:xfrm>
          <a:prstGeom prst="straightConnector1">
            <a:avLst/>
          </a:prstGeom>
          <a:ln>
            <a:solidFill>
              <a:srgbClr val="092FF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a:stCxn id="18" idx="6"/>
            <a:endCxn id="19" idx="2"/>
          </p:cNvCxnSpPr>
          <p:nvPr/>
        </p:nvCxnSpPr>
        <p:spPr>
          <a:xfrm flipV="1">
            <a:off x="5283835" y="5215255"/>
            <a:ext cx="706120" cy="635"/>
          </a:xfrm>
          <a:prstGeom prst="straightConnector1">
            <a:avLst/>
          </a:prstGeom>
          <a:ln>
            <a:solidFill>
              <a:srgbClr val="092FF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a:stCxn id="19" idx="6"/>
            <a:endCxn id="20" idx="2"/>
          </p:cNvCxnSpPr>
          <p:nvPr/>
        </p:nvCxnSpPr>
        <p:spPr>
          <a:xfrm>
            <a:off x="6704330" y="5215255"/>
            <a:ext cx="763270" cy="0"/>
          </a:xfrm>
          <a:prstGeom prst="straightConnector1">
            <a:avLst/>
          </a:prstGeom>
          <a:ln>
            <a:solidFill>
              <a:srgbClr val="092FF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a:stCxn id="20" idx="6"/>
            <a:endCxn id="21" idx="2"/>
          </p:cNvCxnSpPr>
          <p:nvPr/>
        </p:nvCxnSpPr>
        <p:spPr>
          <a:xfrm>
            <a:off x="8181975" y="5215255"/>
            <a:ext cx="1042035" cy="0"/>
          </a:xfrm>
          <a:prstGeom prst="straightConnector1">
            <a:avLst/>
          </a:prstGeom>
          <a:ln>
            <a:solidFill>
              <a:srgbClr val="092FF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9328785" y="4161155"/>
            <a:ext cx="1097280" cy="368300"/>
          </a:xfrm>
          <a:prstGeom prst="rect">
            <a:avLst/>
          </a:prstGeom>
          <a:noFill/>
        </p:spPr>
        <p:txBody>
          <a:bodyPr wrap="none" rtlCol="0">
            <a:spAutoFit/>
          </a:bodyPr>
          <a:p>
            <a:r>
              <a:rPr lang="zh-CN" altLang="en-US"/>
              <a:t>广播区块</a:t>
            </a:r>
            <a:endParaRPr lang="zh-CN" altLang="en-US"/>
          </a:p>
        </p:txBody>
      </p:sp>
      <p:sp>
        <p:nvSpPr>
          <p:cNvPr id="61" name="文本框 60"/>
          <p:cNvSpPr txBox="1"/>
          <p:nvPr/>
        </p:nvSpPr>
        <p:spPr>
          <a:xfrm>
            <a:off x="0" y="-8255"/>
            <a:ext cx="2011680" cy="460375"/>
          </a:xfrm>
          <a:prstGeom prst="rect">
            <a:avLst/>
          </a:prstGeom>
          <a:noFill/>
        </p:spPr>
        <p:txBody>
          <a:bodyPr wrap="none" rtlCol="0">
            <a:spAutoFit/>
          </a:bodyPr>
          <a:p>
            <a:r>
              <a:rPr lang="zh-CN" altLang="en-US" sz="2400"/>
              <a:t>三种节点类型</a:t>
            </a:r>
            <a:endParaRPr lang="zh-CN" altLang="en-US" sz="2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椭圆 3"/>
          <p:cNvSpPr/>
          <p:nvPr/>
        </p:nvSpPr>
        <p:spPr>
          <a:xfrm>
            <a:off x="2902585" y="1783715"/>
            <a:ext cx="714375" cy="714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1</a:t>
            </a:r>
            <a:endParaRPr lang="en-US" altLang="zh-CN"/>
          </a:p>
        </p:txBody>
      </p:sp>
      <p:sp>
        <p:nvSpPr>
          <p:cNvPr id="5" name="椭圆 4"/>
          <p:cNvSpPr/>
          <p:nvPr/>
        </p:nvSpPr>
        <p:spPr>
          <a:xfrm>
            <a:off x="4289425" y="2541905"/>
            <a:ext cx="714375" cy="714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2</a:t>
            </a:r>
            <a:endParaRPr lang="en-US" altLang="zh-CN"/>
          </a:p>
        </p:txBody>
      </p:sp>
      <p:sp>
        <p:nvSpPr>
          <p:cNvPr id="6" name="椭圆 5"/>
          <p:cNvSpPr/>
          <p:nvPr/>
        </p:nvSpPr>
        <p:spPr>
          <a:xfrm>
            <a:off x="4251325" y="885825"/>
            <a:ext cx="714375" cy="714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3</a:t>
            </a:r>
            <a:endParaRPr lang="en-US" altLang="zh-CN"/>
          </a:p>
        </p:txBody>
      </p:sp>
      <p:cxnSp>
        <p:nvCxnSpPr>
          <p:cNvPr id="7" name="直接连接符 6"/>
          <p:cNvCxnSpPr>
            <a:stCxn id="4" idx="7"/>
            <a:endCxn id="6" idx="3"/>
          </p:cNvCxnSpPr>
          <p:nvPr/>
        </p:nvCxnSpPr>
        <p:spPr>
          <a:xfrm flipV="1">
            <a:off x="3512185" y="1504950"/>
            <a:ext cx="843915" cy="393065"/>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 idx="5"/>
            <a:endCxn id="5" idx="1"/>
          </p:cNvCxnSpPr>
          <p:nvPr/>
        </p:nvCxnSpPr>
        <p:spPr>
          <a:xfrm>
            <a:off x="3512185" y="2402840"/>
            <a:ext cx="882015" cy="253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6" idx="4"/>
            <a:endCxn id="5" idx="0"/>
          </p:cNvCxnSpPr>
          <p:nvPr/>
        </p:nvCxnSpPr>
        <p:spPr>
          <a:xfrm>
            <a:off x="4608830" y="1609725"/>
            <a:ext cx="38100" cy="941705"/>
          </a:xfrm>
          <a:prstGeom prst="line">
            <a:avLst/>
          </a:prstGeom>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297430" y="3553460"/>
            <a:ext cx="714375" cy="71437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1'</a:t>
            </a:r>
            <a:endParaRPr lang="en-US" altLang="zh-CN"/>
          </a:p>
        </p:txBody>
      </p:sp>
      <p:sp>
        <p:nvSpPr>
          <p:cNvPr id="11" name="椭圆 10"/>
          <p:cNvSpPr/>
          <p:nvPr/>
        </p:nvSpPr>
        <p:spPr>
          <a:xfrm>
            <a:off x="3211830" y="3553460"/>
            <a:ext cx="714375" cy="71437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2'</a:t>
            </a:r>
            <a:endParaRPr lang="en-US" altLang="zh-CN"/>
          </a:p>
        </p:txBody>
      </p:sp>
      <p:sp>
        <p:nvSpPr>
          <p:cNvPr id="12" name="椭圆 11"/>
          <p:cNvSpPr/>
          <p:nvPr/>
        </p:nvSpPr>
        <p:spPr>
          <a:xfrm>
            <a:off x="5014595" y="3553460"/>
            <a:ext cx="714375" cy="71437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M'</a:t>
            </a:r>
            <a:endParaRPr lang="en-US" altLang="zh-CN"/>
          </a:p>
        </p:txBody>
      </p:sp>
      <p:sp>
        <p:nvSpPr>
          <p:cNvPr id="13" name="椭圆 12"/>
          <p:cNvSpPr/>
          <p:nvPr/>
        </p:nvSpPr>
        <p:spPr>
          <a:xfrm>
            <a:off x="4108450" y="3553460"/>
            <a:ext cx="714375" cy="71437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a:t>
            </a:r>
            <a:endParaRPr lang="en-US" altLang="zh-CN"/>
          </a:p>
        </p:txBody>
      </p:sp>
      <p:sp>
        <p:nvSpPr>
          <p:cNvPr id="14" name="文本框 13"/>
          <p:cNvSpPr txBox="1"/>
          <p:nvPr/>
        </p:nvSpPr>
        <p:spPr>
          <a:xfrm>
            <a:off x="671830" y="2015490"/>
            <a:ext cx="1104900" cy="368300"/>
          </a:xfrm>
          <a:prstGeom prst="rect">
            <a:avLst/>
          </a:prstGeom>
          <a:noFill/>
        </p:spPr>
        <p:txBody>
          <a:bodyPr wrap="square" rtlCol="0">
            <a:spAutoFit/>
          </a:bodyPr>
          <a:p>
            <a:r>
              <a:rPr lang="zh-CN" altLang="en-US"/>
              <a:t>超级节点</a:t>
            </a:r>
            <a:endParaRPr lang="zh-CN" altLang="en-US"/>
          </a:p>
        </p:txBody>
      </p:sp>
      <p:sp>
        <p:nvSpPr>
          <p:cNvPr id="15" name="文本框 14"/>
          <p:cNvSpPr txBox="1"/>
          <p:nvPr/>
        </p:nvSpPr>
        <p:spPr>
          <a:xfrm>
            <a:off x="671830" y="3726180"/>
            <a:ext cx="1104900" cy="368300"/>
          </a:xfrm>
          <a:prstGeom prst="rect">
            <a:avLst/>
          </a:prstGeom>
          <a:noFill/>
        </p:spPr>
        <p:txBody>
          <a:bodyPr wrap="square" rtlCol="0">
            <a:spAutoFit/>
          </a:bodyPr>
          <a:p>
            <a:r>
              <a:rPr lang="zh-CN" altLang="en-US"/>
              <a:t>候选节点</a:t>
            </a:r>
            <a:endParaRPr lang="zh-CN" altLang="en-US"/>
          </a:p>
        </p:txBody>
      </p:sp>
      <p:pic>
        <p:nvPicPr>
          <p:cNvPr id="41" name="图片 40" descr="user"/>
          <p:cNvPicPr>
            <a:picLocks noChangeAspect="1"/>
          </p:cNvPicPr>
          <p:nvPr/>
        </p:nvPicPr>
        <p:blipFill>
          <a:blip r:embed="rId1"/>
          <a:stretch>
            <a:fillRect/>
          </a:stretch>
        </p:blipFill>
        <p:spPr>
          <a:xfrm>
            <a:off x="3380740" y="5067935"/>
            <a:ext cx="1144905" cy="1144905"/>
          </a:xfrm>
          <a:prstGeom prst="rect">
            <a:avLst/>
          </a:prstGeom>
        </p:spPr>
      </p:pic>
      <p:cxnSp>
        <p:nvCxnSpPr>
          <p:cNvPr id="42" name="直接箭头连接符 41"/>
          <p:cNvCxnSpPr>
            <a:stCxn id="41" idx="0"/>
            <a:endCxn id="10" idx="4"/>
          </p:cNvCxnSpPr>
          <p:nvPr/>
        </p:nvCxnSpPr>
        <p:spPr>
          <a:xfrm flipH="1" flipV="1">
            <a:off x="2654935" y="4267835"/>
            <a:ext cx="1298575" cy="8001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2722245" y="4456430"/>
            <a:ext cx="640080" cy="368300"/>
          </a:xfrm>
          <a:prstGeom prst="rect">
            <a:avLst/>
          </a:prstGeom>
          <a:noFill/>
        </p:spPr>
        <p:txBody>
          <a:bodyPr wrap="none" rtlCol="0">
            <a:spAutoFit/>
          </a:bodyPr>
          <a:p>
            <a:r>
              <a:rPr lang="zh-CN" altLang="en-US">
                <a:solidFill>
                  <a:srgbClr val="FF0000"/>
                </a:solidFill>
              </a:rPr>
              <a:t>投票</a:t>
            </a:r>
            <a:endParaRPr lang="zh-CN" altLang="en-US">
              <a:solidFill>
                <a:srgbClr val="FF0000"/>
              </a:solidFill>
            </a:endParaRPr>
          </a:p>
        </p:txBody>
      </p:sp>
      <p:cxnSp>
        <p:nvCxnSpPr>
          <p:cNvPr id="44" name="直接箭头连接符 43"/>
          <p:cNvCxnSpPr>
            <a:stCxn id="10" idx="0"/>
            <a:endCxn id="4" idx="4"/>
          </p:cNvCxnSpPr>
          <p:nvPr/>
        </p:nvCxnSpPr>
        <p:spPr>
          <a:xfrm flipV="1">
            <a:off x="2654935" y="2507615"/>
            <a:ext cx="605155" cy="105537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5" name="文本框 44"/>
          <p:cNvSpPr txBox="1"/>
          <p:nvPr/>
        </p:nvSpPr>
        <p:spPr>
          <a:xfrm>
            <a:off x="1311910" y="2841625"/>
            <a:ext cx="1699895" cy="368300"/>
          </a:xfrm>
          <a:prstGeom prst="rect">
            <a:avLst/>
          </a:prstGeom>
          <a:noFill/>
        </p:spPr>
        <p:txBody>
          <a:bodyPr wrap="none" rtlCol="0">
            <a:spAutoFit/>
          </a:bodyPr>
          <a:p>
            <a:r>
              <a:rPr lang="zh-CN" altLang="en-US">
                <a:solidFill>
                  <a:srgbClr val="FF0000"/>
                </a:solidFill>
              </a:rPr>
              <a:t>票数超过节点</a:t>
            </a:r>
            <a:r>
              <a:rPr lang="en-US" altLang="zh-CN">
                <a:solidFill>
                  <a:srgbClr val="FF0000"/>
                </a:solidFill>
              </a:rPr>
              <a:t>1</a:t>
            </a:r>
            <a:endParaRPr lang="en-US" altLang="zh-CN">
              <a:solidFill>
                <a:srgbClr val="FF0000"/>
              </a:solidFill>
            </a:endParaRPr>
          </a:p>
        </p:txBody>
      </p:sp>
      <p:sp>
        <p:nvSpPr>
          <p:cNvPr id="46" name="右箭头 45"/>
          <p:cNvSpPr/>
          <p:nvPr/>
        </p:nvSpPr>
        <p:spPr>
          <a:xfrm>
            <a:off x="6347460" y="2962275"/>
            <a:ext cx="979170" cy="485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7" name="文本框 46"/>
          <p:cNvSpPr txBox="1"/>
          <p:nvPr/>
        </p:nvSpPr>
        <p:spPr>
          <a:xfrm>
            <a:off x="5864860" y="2613660"/>
            <a:ext cx="1783080" cy="306705"/>
          </a:xfrm>
          <a:prstGeom prst="rect">
            <a:avLst/>
          </a:prstGeom>
          <a:noFill/>
        </p:spPr>
        <p:txBody>
          <a:bodyPr wrap="none" rtlCol="0">
            <a:spAutoFit/>
          </a:bodyPr>
          <a:p>
            <a:r>
              <a:rPr lang="zh-CN" altLang="en-US" sz="1400">
                <a:solidFill>
                  <a:srgbClr val="FF0000"/>
                </a:solidFill>
              </a:rPr>
              <a:t>周期性更新超级节点</a:t>
            </a:r>
            <a:endParaRPr lang="zh-CN" altLang="en-US" sz="1400">
              <a:solidFill>
                <a:srgbClr val="FF0000"/>
              </a:solidFill>
            </a:endParaRPr>
          </a:p>
        </p:txBody>
      </p:sp>
      <p:sp>
        <p:nvSpPr>
          <p:cNvPr id="48" name="文本框 47"/>
          <p:cNvSpPr txBox="1"/>
          <p:nvPr/>
        </p:nvSpPr>
        <p:spPr>
          <a:xfrm>
            <a:off x="5836285" y="3448050"/>
            <a:ext cx="1856105" cy="245110"/>
          </a:xfrm>
          <a:prstGeom prst="rect">
            <a:avLst/>
          </a:prstGeom>
          <a:noFill/>
        </p:spPr>
        <p:txBody>
          <a:bodyPr wrap="none" rtlCol="0">
            <a:spAutoFit/>
          </a:bodyPr>
          <a:p>
            <a:r>
              <a:rPr lang="zh-CN" altLang="en-US" sz="1000">
                <a:solidFill>
                  <a:srgbClr val="FF0000"/>
                </a:solidFill>
              </a:rPr>
              <a:t>比如：</a:t>
            </a:r>
            <a:r>
              <a:rPr lang="en-US" altLang="zh-CN" sz="1000">
                <a:solidFill>
                  <a:srgbClr val="FF0000"/>
                </a:solidFill>
              </a:rPr>
              <a:t>20000</a:t>
            </a:r>
            <a:r>
              <a:rPr lang="zh-CN" altLang="en-US" sz="1000">
                <a:solidFill>
                  <a:srgbClr val="FF0000"/>
                </a:solidFill>
              </a:rPr>
              <a:t>个区块更新一次</a:t>
            </a:r>
            <a:endParaRPr lang="zh-CN" altLang="en-US" sz="1000">
              <a:solidFill>
                <a:srgbClr val="FF0000"/>
              </a:solidFill>
            </a:endParaRPr>
          </a:p>
        </p:txBody>
      </p:sp>
      <p:sp>
        <p:nvSpPr>
          <p:cNvPr id="49" name="椭圆 48"/>
          <p:cNvSpPr/>
          <p:nvPr/>
        </p:nvSpPr>
        <p:spPr>
          <a:xfrm>
            <a:off x="8563610" y="1786890"/>
            <a:ext cx="714375" cy="714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1'</a:t>
            </a:r>
            <a:endParaRPr lang="en-US" altLang="zh-CN"/>
          </a:p>
        </p:txBody>
      </p:sp>
      <p:sp>
        <p:nvSpPr>
          <p:cNvPr id="50" name="椭圆 49"/>
          <p:cNvSpPr/>
          <p:nvPr/>
        </p:nvSpPr>
        <p:spPr>
          <a:xfrm>
            <a:off x="9950450" y="2545080"/>
            <a:ext cx="714375" cy="714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2</a:t>
            </a:r>
            <a:endParaRPr lang="en-US" altLang="zh-CN"/>
          </a:p>
        </p:txBody>
      </p:sp>
      <p:sp>
        <p:nvSpPr>
          <p:cNvPr id="51" name="椭圆 50"/>
          <p:cNvSpPr/>
          <p:nvPr/>
        </p:nvSpPr>
        <p:spPr>
          <a:xfrm>
            <a:off x="9912350" y="889000"/>
            <a:ext cx="714375" cy="714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3</a:t>
            </a:r>
            <a:endParaRPr lang="en-US" altLang="zh-CN"/>
          </a:p>
        </p:txBody>
      </p:sp>
      <p:cxnSp>
        <p:nvCxnSpPr>
          <p:cNvPr id="52" name="直接连接符 51"/>
          <p:cNvCxnSpPr>
            <a:stCxn id="49" idx="7"/>
            <a:endCxn id="51" idx="3"/>
          </p:cNvCxnSpPr>
          <p:nvPr/>
        </p:nvCxnSpPr>
        <p:spPr>
          <a:xfrm flipV="1">
            <a:off x="9173210" y="1508125"/>
            <a:ext cx="843915" cy="393065"/>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49" idx="5"/>
            <a:endCxn id="50" idx="1"/>
          </p:cNvCxnSpPr>
          <p:nvPr/>
        </p:nvCxnSpPr>
        <p:spPr>
          <a:xfrm>
            <a:off x="9173210" y="2406015"/>
            <a:ext cx="882015" cy="25336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51" idx="4"/>
            <a:endCxn id="50" idx="0"/>
          </p:cNvCxnSpPr>
          <p:nvPr/>
        </p:nvCxnSpPr>
        <p:spPr>
          <a:xfrm>
            <a:off x="10269855" y="1612900"/>
            <a:ext cx="38100" cy="941705"/>
          </a:xfrm>
          <a:prstGeom prst="line">
            <a:avLst/>
          </a:prstGeom>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a:off x="7958455" y="3556635"/>
            <a:ext cx="714375" cy="71437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1</a:t>
            </a:r>
            <a:endParaRPr lang="en-US" altLang="zh-CN"/>
          </a:p>
        </p:txBody>
      </p:sp>
      <p:sp>
        <p:nvSpPr>
          <p:cNvPr id="56" name="椭圆 55"/>
          <p:cNvSpPr/>
          <p:nvPr/>
        </p:nvSpPr>
        <p:spPr>
          <a:xfrm>
            <a:off x="8872855" y="3556635"/>
            <a:ext cx="714375" cy="71437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2'</a:t>
            </a:r>
            <a:endParaRPr lang="en-US" altLang="zh-CN"/>
          </a:p>
        </p:txBody>
      </p:sp>
      <p:sp>
        <p:nvSpPr>
          <p:cNvPr id="57" name="椭圆 56"/>
          <p:cNvSpPr/>
          <p:nvPr/>
        </p:nvSpPr>
        <p:spPr>
          <a:xfrm>
            <a:off x="10675620" y="3556635"/>
            <a:ext cx="714375" cy="71437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M'</a:t>
            </a:r>
            <a:endParaRPr lang="en-US" altLang="zh-CN"/>
          </a:p>
        </p:txBody>
      </p:sp>
      <p:sp>
        <p:nvSpPr>
          <p:cNvPr id="58" name="椭圆 57"/>
          <p:cNvSpPr/>
          <p:nvPr/>
        </p:nvSpPr>
        <p:spPr>
          <a:xfrm>
            <a:off x="9769475" y="3556635"/>
            <a:ext cx="714375" cy="71437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a:t>
            </a:r>
            <a:endParaRPr lang="en-US" altLang="zh-CN"/>
          </a:p>
        </p:txBody>
      </p:sp>
      <p:cxnSp>
        <p:nvCxnSpPr>
          <p:cNvPr id="59" name="直接箭头连接符 58"/>
          <p:cNvCxnSpPr>
            <a:stCxn id="55" idx="0"/>
            <a:endCxn id="49" idx="4"/>
          </p:cNvCxnSpPr>
          <p:nvPr/>
        </p:nvCxnSpPr>
        <p:spPr>
          <a:xfrm flipV="1">
            <a:off x="8315960" y="2510790"/>
            <a:ext cx="605155" cy="105537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0" name="文本框 59"/>
          <p:cNvSpPr txBox="1"/>
          <p:nvPr/>
        </p:nvSpPr>
        <p:spPr>
          <a:xfrm>
            <a:off x="8029575" y="4747895"/>
            <a:ext cx="2130425" cy="521970"/>
          </a:xfrm>
          <a:prstGeom prst="rect">
            <a:avLst/>
          </a:prstGeom>
          <a:noFill/>
        </p:spPr>
        <p:txBody>
          <a:bodyPr wrap="none" rtlCol="0">
            <a:spAutoFit/>
          </a:bodyPr>
          <a:p>
            <a:r>
              <a:rPr lang="zh-CN" altLang="en-US" sz="1400">
                <a:solidFill>
                  <a:srgbClr val="FF0000"/>
                </a:solidFill>
              </a:rPr>
              <a:t>候选节点</a:t>
            </a:r>
            <a:r>
              <a:rPr lang="en-US" altLang="zh-CN" sz="1400">
                <a:solidFill>
                  <a:srgbClr val="FF0000"/>
                </a:solidFill>
              </a:rPr>
              <a:t>1‘</a:t>
            </a:r>
            <a:r>
              <a:rPr lang="zh-CN" altLang="en-US" sz="1400">
                <a:solidFill>
                  <a:srgbClr val="FF0000"/>
                </a:solidFill>
              </a:rPr>
              <a:t>成为超级节点</a:t>
            </a:r>
            <a:endParaRPr lang="zh-CN" altLang="en-US" sz="1400">
              <a:solidFill>
                <a:srgbClr val="FF0000"/>
              </a:solidFill>
            </a:endParaRPr>
          </a:p>
          <a:p>
            <a:r>
              <a:rPr lang="zh-CN" altLang="en-US" sz="1400">
                <a:solidFill>
                  <a:srgbClr val="FF0000"/>
                </a:solidFill>
              </a:rPr>
              <a:t>超级节点</a:t>
            </a:r>
            <a:r>
              <a:rPr lang="en-US" altLang="zh-CN" sz="1400">
                <a:solidFill>
                  <a:srgbClr val="FF0000"/>
                </a:solidFill>
              </a:rPr>
              <a:t>1 </a:t>
            </a:r>
            <a:r>
              <a:rPr lang="zh-CN" altLang="en-US" sz="1400">
                <a:solidFill>
                  <a:srgbClr val="FF0000"/>
                </a:solidFill>
              </a:rPr>
              <a:t>成为候选节点</a:t>
            </a:r>
            <a:endParaRPr lang="zh-CN" altLang="en-US" sz="1400">
              <a:solidFill>
                <a:srgbClr val="FF0000"/>
              </a:solidFill>
            </a:endParaRPr>
          </a:p>
        </p:txBody>
      </p:sp>
      <p:sp>
        <p:nvSpPr>
          <p:cNvPr id="61" name="文本框 60"/>
          <p:cNvSpPr txBox="1"/>
          <p:nvPr/>
        </p:nvSpPr>
        <p:spPr>
          <a:xfrm>
            <a:off x="0" y="-8255"/>
            <a:ext cx="3535680" cy="460375"/>
          </a:xfrm>
          <a:prstGeom prst="rect">
            <a:avLst/>
          </a:prstGeom>
          <a:noFill/>
        </p:spPr>
        <p:txBody>
          <a:bodyPr wrap="none" rtlCol="0">
            <a:spAutoFit/>
          </a:bodyPr>
          <a:p>
            <a:r>
              <a:rPr lang="zh-CN" altLang="en-US" sz="2400"/>
              <a:t>投票引起的超级节点更换</a:t>
            </a:r>
            <a:endParaRPr lang="zh-CN" altLang="en-US" sz="2400"/>
          </a:p>
        </p:txBody>
      </p:sp>
      <p:cxnSp>
        <p:nvCxnSpPr>
          <p:cNvPr id="3" name="直接箭头连接符 2"/>
          <p:cNvCxnSpPr>
            <a:stCxn id="41" idx="0"/>
            <a:endCxn id="11" idx="5"/>
          </p:cNvCxnSpPr>
          <p:nvPr/>
        </p:nvCxnSpPr>
        <p:spPr>
          <a:xfrm flipH="1" flipV="1">
            <a:off x="3821430" y="4163060"/>
            <a:ext cx="132080" cy="90487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endCxn id="13" idx="4"/>
          </p:cNvCxnSpPr>
          <p:nvPr/>
        </p:nvCxnSpPr>
        <p:spPr>
          <a:xfrm flipV="1">
            <a:off x="3958590" y="4267835"/>
            <a:ext cx="507365" cy="77660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a:stCxn id="41" idx="0"/>
            <a:endCxn id="12" idx="4"/>
          </p:cNvCxnSpPr>
          <p:nvPr/>
        </p:nvCxnSpPr>
        <p:spPr>
          <a:xfrm flipV="1">
            <a:off x="3953510" y="4267835"/>
            <a:ext cx="1418590" cy="80010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 name="椭圆 48"/>
          <p:cNvSpPr/>
          <p:nvPr/>
        </p:nvSpPr>
        <p:spPr>
          <a:xfrm>
            <a:off x="4070985" y="1200785"/>
            <a:ext cx="714375" cy="714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1</a:t>
            </a:r>
            <a:endParaRPr lang="en-US" altLang="zh-CN"/>
          </a:p>
        </p:txBody>
      </p:sp>
      <p:sp>
        <p:nvSpPr>
          <p:cNvPr id="55" name="椭圆 54"/>
          <p:cNvSpPr/>
          <p:nvPr/>
        </p:nvSpPr>
        <p:spPr>
          <a:xfrm>
            <a:off x="1223645" y="1200785"/>
            <a:ext cx="714375" cy="71437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1</a:t>
            </a:r>
            <a:endParaRPr lang="en-US" altLang="zh-CN"/>
          </a:p>
        </p:txBody>
      </p:sp>
      <p:cxnSp>
        <p:nvCxnSpPr>
          <p:cNvPr id="59" name="直接箭头连接符 58"/>
          <p:cNvCxnSpPr>
            <a:stCxn id="55" idx="6"/>
            <a:endCxn id="49" idx="2"/>
          </p:cNvCxnSpPr>
          <p:nvPr/>
        </p:nvCxnSpPr>
        <p:spPr>
          <a:xfrm>
            <a:off x="1947545" y="1558290"/>
            <a:ext cx="2132965"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028700" y="2035175"/>
            <a:ext cx="1104900" cy="368300"/>
          </a:xfrm>
          <a:prstGeom prst="rect">
            <a:avLst/>
          </a:prstGeom>
          <a:noFill/>
        </p:spPr>
        <p:txBody>
          <a:bodyPr wrap="square" rtlCol="0">
            <a:spAutoFit/>
          </a:bodyPr>
          <a:p>
            <a:r>
              <a:rPr lang="zh-CN" altLang="en-US"/>
              <a:t>候选节点</a:t>
            </a:r>
            <a:endParaRPr lang="zh-CN" altLang="en-US"/>
          </a:p>
        </p:txBody>
      </p:sp>
      <p:sp>
        <p:nvSpPr>
          <p:cNvPr id="14" name="文本框 13"/>
          <p:cNvSpPr txBox="1"/>
          <p:nvPr/>
        </p:nvSpPr>
        <p:spPr>
          <a:xfrm>
            <a:off x="3876040" y="2035175"/>
            <a:ext cx="1104900" cy="368300"/>
          </a:xfrm>
          <a:prstGeom prst="rect">
            <a:avLst/>
          </a:prstGeom>
          <a:noFill/>
        </p:spPr>
        <p:txBody>
          <a:bodyPr wrap="square" rtlCol="0">
            <a:spAutoFit/>
          </a:bodyPr>
          <a:p>
            <a:r>
              <a:rPr lang="zh-CN" altLang="en-US"/>
              <a:t>超级节点</a:t>
            </a:r>
            <a:endParaRPr lang="zh-CN" altLang="en-US"/>
          </a:p>
        </p:txBody>
      </p:sp>
      <p:sp>
        <p:nvSpPr>
          <p:cNvPr id="4" name="文本框 3"/>
          <p:cNvSpPr txBox="1"/>
          <p:nvPr/>
        </p:nvSpPr>
        <p:spPr>
          <a:xfrm>
            <a:off x="2617470" y="1102995"/>
            <a:ext cx="640080" cy="368300"/>
          </a:xfrm>
          <a:prstGeom prst="rect">
            <a:avLst/>
          </a:prstGeom>
          <a:noFill/>
        </p:spPr>
        <p:txBody>
          <a:bodyPr wrap="none" rtlCol="0">
            <a:spAutoFit/>
          </a:bodyPr>
          <a:p>
            <a:r>
              <a:rPr lang="zh-CN" altLang="en-US"/>
              <a:t>投票</a:t>
            </a:r>
            <a:endParaRPr lang="zh-CN" altLang="en-US"/>
          </a:p>
        </p:txBody>
      </p:sp>
      <p:sp>
        <p:nvSpPr>
          <p:cNvPr id="5" name="文本框 4"/>
          <p:cNvSpPr txBox="1"/>
          <p:nvPr/>
        </p:nvSpPr>
        <p:spPr>
          <a:xfrm>
            <a:off x="669290" y="2932430"/>
            <a:ext cx="4536440" cy="1383665"/>
          </a:xfrm>
          <a:prstGeom prst="rect">
            <a:avLst/>
          </a:prstGeom>
          <a:noFill/>
        </p:spPr>
        <p:txBody>
          <a:bodyPr wrap="square" rtlCol="0">
            <a:spAutoFit/>
          </a:bodyPr>
          <a:p>
            <a:r>
              <a:rPr lang="en-US" altLang="zh-CN" sz="1200"/>
              <a:t>1.</a:t>
            </a:r>
            <a:r>
              <a:rPr lang="zh-CN" altLang="en-US" sz="1200"/>
              <a:t>节点</a:t>
            </a:r>
            <a:r>
              <a:rPr lang="en-US" altLang="zh-CN" sz="1200"/>
              <a:t>1</a:t>
            </a:r>
            <a:r>
              <a:rPr lang="zh-CN" altLang="en-US" sz="1200"/>
              <a:t>启动时即为候选节点，共识状态机不启动，周期监控是否被选为超级节点。</a:t>
            </a:r>
            <a:endParaRPr lang="zh-CN" altLang="en-US" sz="1200"/>
          </a:p>
          <a:p>
            <a:r>
              <a:rPr lang="en-US" altLang="zh-CN" sz="1200"/>
              <a:t>2.</a:t>
            </a:r>
            <a:r>
              <a:rPr lang="zh-CN" altLang="en-US" sz="1200"/>
              <a:t>候选节点只从超级节点及其他节点同步区块，不参与共识。</a:t>
            </a:r>
            <a:endParaRPr lang="zh-CN" altLang="en-US" sz="1200"/>
          </a:p>
          <a:p>
            <a:r>
              <a:rPr lang="en-US" altLang="zh-CN" sz="1200"/>
              <a:t>3.</a:t>
            </a:r>
            <a:r>
              <a:rPr lang="zh-CN" altLang="en-US" sz="1200"/>
              <a:t>如果候选节点被投票为超级节点，候选节点监控到该事件，将在合适的时间切换为超级节点（假定每</a:t>
            </a:r>
            <a:r>
              <a:rPr lang="en-US" altLang="zh-CN" sz="1200"/>
              <a:t>20000</a:t>
            </a:r>
            <a:r>
              <a:rPr lang="zh-CN" altLang="en-US" sz="1200"/>
              <a:t>个区块更新一次超级节点），启动</a:t>
            </a:r>
            <a:r>
              <a:rPr lang="en-US" altLang="zh-CN" sz="1200"/>
              <a:t>dpos</a:t>
            </a:r>
            <a:r>
              <a:rPr lang="zh-CN" altLang="en-US" sz="1200"/>
              <a:t>共识状态机和其他超级节点进行通信共识，完成出块。</a:t>
            </a:r>
            <a:endParaRPr lang="zh-CN" altLang="en-US" sz="1200"/>
          </a:p>
        </p:txBody>
      </p:sp>
      <p:cxnSp>
        <p:nvCxnSpPr>
          <p:cNvPr id="8" name="直接箭头连接符 7"/>
          <p:cNvCxnSpPr>
            <a:stCxn id="7" idx="6"/>
            <a:endCxn id="6" idx="2"/>
          </p:cNvCxnSpPr>
          <p:nvPr/>
        </p:nvCxnSpPr>
        <p:spPr>
          <a:xfrm>
            <a:off x="7392035" y="1558290"/>
            <a:ext cx="2132965" cy="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6482715" y="2035175"/>
            <a:ext cx="1104900" cy="368300"/>
          </a:xfrm>
          <a:prstGeom prst="rect">
            <a:avLst/>
          </a:prstGeom>
          <a:noFill/>
        </p:spPr>
        <p:txBody>
          <a:bodyPr wrap="square" rtlCol="0">
            <a:spAutoFit/>
          </a:bodyPr>
          <a:p>
            <a:r>
              <a:rPr lang="zh-CN" altLang="en-US"/>
              <a:t>超级节点</a:t>
            </a:r>
            <a:endParaRPr lang="zh-CN" altLang="en-US"/>
          </a:p>
        </p:txBody>
      </p:sp>
      <p:sp>
        <p:nvSpPr>
          <p:cNvPr id="10" name="文本框 9"/>
          <p:cNvSpPr txBox="1"/>
          <p:nvPr/>
        </p:nvSpPr>
        <p:spPr>
          <a:xfrm>
            <a:off x="9330055" y="2035175"/>
            <a:ext cx="1104900" cy="368300"/>
          </a:xfrm>
          <a:prstGeom prst="rect">
            <a:avLst/>
          </a:prstGeom>
          <a:noFill/>
        </p:spPr>
        <p:txBody>
          <a:bodyPr wrap="square" rtlCol="0">
            <a:spAutoFit/>
          </a:bodyPr>
          <a:p>
            <a:r>
              <a:rPr lang="zh-CN" altLang="en-US"/>
              <a:t>候选节点</a:t>
            </a:r>
            <a:endParaRPr lang="zh-CN" altLang="en-US"/>
          </a:p>
        </p:txBody>
      </p:sp>
      <p:sp>
        <p:nvSpPr>
          <p:cNvPr id="11" name="文本框 10"/>
          <p:cNvSpPr txBox="1"/>
          <p:nvPr/>
        </p:nvSpPr>
        <p:spPr>
          <a:xfrm>
            <a:off x="8071485" y="1102995"/>
            <a:ext cx="640080" cy="368300"/>
          </a:xfrm>
          <a:prstGeom prst="rect">
            <a:avLst/>
          </a:prstGeom>
          <a:noFill/>
        </p:spPr>
        <p:txBody>
          <a:bodyPr wrap="none" rtlCol="0">
            <a:spAutoFit/>
          </a:bodyPr>
          <a:p>
            <a:r>
              <a:rPr lang="zh-CN" altLang="en-US"/>
              <a:t>投票</a:t>
            </a:r>
            <a:endParaRPr lang="zh-CN" altLang="en-US"/>
          </a:p>
        </p:txBody>
      </p:sp>
      <p:sp>
        <p:nvSpPr>
          <p:cNvPr id="12" name="椭圆 11"/>
          <p:cNvSpPr/>
          <p:nvPr/>
        </p:nvSpPr>
        <p:spPr>
          <a:xfrm>
            <a:off x="6678295" y="1200785"/>
            <a:ext cx="714375" cy="714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1</a:t>
            </a:r>
            <a:endParaRPr lang="en-US" altLang="zh-CN"/>
          </a:p>
        </p:txBody>
      </p:sp>
      <p:sp>
        <p:nvSpPr>
          <p:cNvPr id="13" name="椭圆 12"/>
          <p:cNvSpPr/>
          <p:nvPr/>
        </p:nvSpPr>
        <p:spPr>
          <a:xfrm>
            <a:off x="9525000" y="1200785"/>
            <a:ext cx="714375" cy="714375"/>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1</a:t>
            </a:r>
            <a:endParaRPr lang="en-US" altLang="zh-CN"/>
          </a:p>
        </p:txBody>
      </p:sp>
      <p:sp>
        <p:nvSpPr>
          <p:cNvPr id="16" name="文本框 15"/>
          <p:cNvSpPr txBox="1"/>
          <p:nvPr/>
        </p:nvSpPr>
        <p:spPr>
          <a:xfrm>
            <a:off x="6342380" y="2932430"/>
            <a:ext cx="4536440" cy="1568450"/>
          </a:xfrm>
          <a:prstGeom prst="rect">
            <a:avLst/>
          </a:prstGeom>
          <a:noFill/>
        </p:spPr>
        <p:txBody>
          <a:bodyPr wrap="square" rtlCol="0">
            <a:spAutoFit/>
          </a:bodyPr>
          <a:p>
            <a:r>
              <a:rPr lang="en-US" altLang="zh-CN" sz="1200"/>
              <a:t>1.</a:t>
            </a:r>
            <a:r>
              <a:rPr lang="zh-CN" altLang="en-US" sz="1200"/>
              <a:t>节点</a:t>
            </a:r>
            <a:r>
              <a:rPr lang="en-US" altLang="zh-CN" sz="1200"/>
              <a:t>1</a:t>
            </a:r>
            <a:r>
              <a:rPr lang="zh-CN" altLang="en-US" sz="1200"/>
              <a:t>已经作为超级节点工作了一段时间，参与共识及生产区块。</a:t>
            </a:r>
            <a:endParaRPr lang="zh-CN" altLang="en-US" sz="1200"/>
          </a:p>
          <a:p>
            <a:r>
              <a:rPr lang="en-US" altLang="zh-CN" sz="1200"/>
              <a:t>2.</a:t>
            </a:r>
            <a:r>
              <a:rPr lang="zh-CN" altLang="en-US" sz="1200"/>
              <a:t>超级节点周期性监控最新投票情况，当发现本节点因投票数变化在新周期中不再是超级节点，将在合适的时间（</a:t>
            </a:r>
            <a:r>
              <a:rPr lang="zh-CN" altLang="en-US" sz="1200">
                <a:sym typeface="+mn-ea"/>
              </a:rPr>
              <a:t>假定每</a:t>
            </a:r>
            <a:r>
              <a:rPr lang="en-US" altLang="zh-CN" sz="1200">
                <a:sym typeface="+mn-ea"/>
              </a:rPr>
              <a:t>20000</a:t>
            </a:r>
            <a:r>
              <a:rPr lang="zh-CN" altLang="en-US" sz="1200">
                <a:sym typeface="+mn-ea"/>
              </a:rPr>
              <a:t>个区块更新一次超级节点</a:t>
            </a:r>
            <a:r>
              <a:rPr lang="zh-CN" altLang="en-US" sz="1200"/>
              <a:t>），重启本节点。</a:t>
            </a:r>
            <a:endParaRPr lang="zh-CN" altLang="en-US" sz="1200"/>
          </a:p>
          <a:p>
            <a:r>
              <a:rPr lang="en-US" altLang="zh-CN" sz="1200"/>
              <a:t>3.</a:t>
            </a:r>
            <a:r>
              <a:rPr lang="zh-CN" sz="1200"/>
              <a:t>重启本节点后，程序判断本节点只是候选节点，以候选节点的角色启动，不启动共识状态机，不参与共识，周期性监控是否被选为超级节点。</a:t>
            </a:r>
            <a:endParaRPr lang="en-US" altLang="zh-CN" sz="1200"/>
          </a:p>
        </p:txBody>
      </p:sp>
      <p:sp>
        <p:nvSpPr>
          <p:cNvPr id="17" name="文本框 16"/>
          <p:cNvSpPr txBox="1"/>
          <p:nvPr/>
        </p:nvSpPr>
        <p:spPr>
          <a:xfrm>
            <a:off x="669925" y="4911725"/>
            <a:ext cx="10208895" cy="953135"/>
          </a:xfrm>
          <a:prstGeom prst="rect">
            <a:avLst/>
          </a:prstGeom>
          <a:noFill/>
        </p:spPr>
        <p:txBody>
          <a:bodyPr wrap="square" rtlCol="0">
            <a:spAutoFit/>
          </a:bodyPr>
          <a:p>
            <a:r>
              <a:rPr lang="zh-CN" altLang="en-US" sz="1400"/>
              <a:t>候选节点</a:t>
            </a:r>
            <a:r>
              <a:rPr lang="en-US" altLang="zh-CN" sz="1400"/>
              <a:t>-&gt;</a:t>
            </a:r>
            <a:r>
              <a:rPr lang="zh-CN" altLang="en-US" sz="1400"/>
              <a:t>超级节点时，启动共识状态机和共识通信模块，整个进程不需要重启。</a:t>
            </a:r>
            <a:endParaRPr lang="zh-CN" altLang="en-US" sz="1400"/>
          </a:p>
          <a:p>
            <a:r>
              <a:rPr lang="zh-CN" altLang="en-US" sz="1400"/>
              <a:t>超级节点</a:t>
            </a:r>
            <a:r>
              <a:rPr lang="en-US" altLang="zh-CN" sz="1400"/>
              <a:t>-&gt;</a:t>
            </a:r>
            <a:r>
              <a:rPr lang="zh-CN" altLang="en-US" sz="1400"/>
              <a:t>候选节点时，需要关闭共识状态机及共识通信模块，涉及多个</a:t>
            </a:r>
            <a:r>
              <a:rPr lang="en-US" altLang="zh-CN" sz="1400"/>
              <a:t>goroutine</a:t>
            </a:r>
            <a:r>
              <a:rPr lang="zh-CN" altLang="en-US" sz="1400"/>
              <a:t>协调关闭，难以控制，采用简单处理方式：进程退出运行，由监控程序重新拉起运行，进入候选节点状态。</a:t>
            </a:r>
            <a:endParaRPr lang="zh-CN" altLang="en-US" sz="1400"/>
          </a:p>
          <a:p>
            <a:r>
              <a:rPr lang="zh-CN" altLang="en-US" sz="1400"/>
              <a:t>由于候选节点不参与共识及区块生成，重启不造成影响，只需要保证部署了监控程序或者监控脚本能够及时拉起候选节点即可。</a:t>
            </a:r>
            <a:endParaRPr lang="zh-CN" altLang="en-US" sz="1400"/>
          </a:p>
        </p:txBody>
      </p:sp>
      <p:sp>
        <p:nvSpPr>
          <p:cNvPr id="18" name="文本框 17"/>
          <p:cNvSpPr txBox="1"/>
          <p:nvPr/>
        </p:nvSpPr>
        <p:spPr>
          <a:xfrm>
            <a:off x="0" y="-8255"/>
            <a:ext cx="3840480" cy="460375"/>
          </a:xfrm>
          <a:prstGeom prst="rect">
            <a:avLst/>
          </a:prstGeom>
          <a:noFill/>
        </p:spPr>
        <p:txBody>
          <a:bodyPr wrap="none" rtlCol="0">
            <a:spAutoFit/>
          </a:bodyPr>
          <a:p>
            <a:r>
              <a:rPr lang="zh-CN" altLang="en-US" sz="2400"/>
              <a:t>超级节点切换时的程序处理</a:t>
            </a:r>
            <a:endParaRPr lang="zh-CN" altLang="en-US" sz="2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4458335" y="103505"/>
            <a:ext cx="4224020" cy="6651625"/>
          </a:xfrm>
          <a:prstGeom prst="rect">
            <a:avLst/>
          </a:prstGeom>
        </p:spPr>
      </p:pic>
      <p:sp>
        <p:nvSpPr>
          <p:cNvPr id="18" name="文本框 17"/>
          <p:cNvSpPr txBox="1"/>
          <p:nvPr/>
        </p:nvSpPr>
        <p:spPr>
          <a:xfrm>
            <a:off x="0" y="-8255"/>
            <a:ext cx="3840480" cy="460375"/>
          </a:xfrm>
          <a:prstGeom prst="rect">
            <a:avLst/>
          </a:prstGeom>
          <a:noFill/>
        </p:spPr>
        <p:txBody>
          <a:bodyPr wrap="none" rtlCol="0">
            <a:spAutoFit/>
          </a:bodyPr>
          <a:p>
            <a:r>
              <a:rPr lang="zh-CN" altLang="en-US" sz="2400"/>
              <a:t>超级节点切换时的程序处理</a:t>
            </a:r>
            <a:endParaRPr lang="zh-CN" altLang="en-US" sz="2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3282315" y="817880"/>
            <a:ext cx="678180" cy="4343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400">
                <a:solidFill>
                  <a:schemeClr val="tx1"/>
                </a:solidFill>
              </a:rPr>
              <a:t>Block</a:t>
            </a:r>
            <a:endParaRPr lang="en-US" altLang="zh-CN" sz="1400">
              <a:solidFill>
                <a:schemeClr val="tx1"/>
              </a:solidFill>
            </a:endParaRPr>
          </a:p>
        </p:txBody>
      </p:sp>
      <p:sp>
        <p:nvSpPr>
          <p:cNvPr id="5" name="矩形 4"/>
          <p:cNvSpPr/>
          <p:nvPr/>
        </p:nvSpPr>
        <p:spPr>
          <a:xfrm>
            <a:off x="5048250" y="817880"/>
            <a:ext cx="678180" cy="4343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400">
                <a:solidFill>
                  <a:schemeClr val="tx1"/>
                </a:solidFill>
              </a:rPr>
              <a:t>超级节点</a:t>
            </a:r>
            <a:endParaRPr lang="zh-CN" altLang="en-US" sz="1400">
              <a:solidFill>
                <a:schemeClr val="tx1"/>
              </a:solidFill>
            </a:endParaRPr>
          </a:p>
        </p:txBody>
      </p:sp>
      <p:cxnSp>
        <p:nvCxnSpPr>
          <p:cNvPr id="7" name="直接连接符 6"/>
          <p:cNvCxnSpPr>
            <a:stCxn id="4" idx="2"/>
          </p:cNvCxnSpPr>
          <p:nvPr/>
        </p:nvCxnSpPr>
        <p:spPr>
          <a:xfrm>
            <a:off x="3611880" y="1252220"/>
            <a:ext cx="0" cy="5015230"/>
          </a:xfrm>
          <a:prstGeom prst="line">
            <a:avLst/>
          </a:prstGeom>
          <a:ln>
            <a:headEnd type="none"/>
            <a:tailEnd type="triangle"/>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5" idx="2"/>
          </p:cNvCxnSpPr>
          <p:nvPr/>
        </p:nvCxnSpPr>
        <p:spPr>
          <a:xfrm>
            <a:off x="5377815" y="1252220"/>
            <a:ext cx="0" cy="5025390"/>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a:off x="3282315" y="1631950"/>
            <a:ext cx="662305" cy="6616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solidFill>
                  <a:srgbClr val="FF0000"/>
                </a:solidFill>
              </a:rPr>
              <a:t>0</a:t>
            </a:r>
            <a:endParaRPr lang="en-US" altLang="zh-CN">
              <a:solidFill>
                <a:srgbClr val="FF0000"/>
              </a:solidFill>
            </a:endParaRPr>
          </a:p>
        </p:txBody>
      </p:sp>
      <p:sp>
        <p:nvSpPr>
          <p:cNvPr id="6" name="椭圆 5"/>
          <p:cNvSpPr/>
          <p:nvPr/>
        </p:nvSpPr>
        <p:spPr>
          <a:xfrm>
            <a:off x="5036185" y="1631950"/>
            <a:ext cx="671830" cy="671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000">
                <a:solidFill>
                  <a:srgbClr val="FF0000"/>
                </a:solidFill>
              </a:rPr>
              <a:t>Set0</a:t>
            </a:r>
            <a:endParaRPr lang="en-US" altLang="zh-CN" sz="1000">
              <a:solidFill>
                <a:srgbClr val="FF0000"/>
              </a:solidFill>
            </a:endParaRPr>
          </a:p>
        </p:txBody>
      </p:sp>
      <p:cxnSp>
        <p:nvCxnSpPr>
          <p:cNvPr id="9" name="直接箭头连接符 8"/>
          <p:cNvCxnSpPr/>
          <p:nvPr/>
        </p:nvCxnSpPr>
        <p:spPr>
          <a:xfrm flipH="1">
            <a:off x="5755005" y="1658620"/>
            <a:ext cx="967105" cy="2641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6722110" y="1471295"/>
            <a:ext cx="2164080" cy="275590"/>
          </a:xfrm>
          <a:prstGeom prst="rect">
            <a:avLst/>
          </a:prstGeom>
          <a:noFill/>
        </p:spPr>
        <p:txBody>
          <a:bodyPr wrap="none" rtlCol="0">
            <a:spAutoFit/>
          </a:bodyPr>
          <a:p>
            <a:r>
              <a:rPr lang="zh-CN" altLang="en-US" sz="1200">
                <a:solidFill>
                  <a:srgbClr val="FF0000"/>
                </a:solidFill>
              </a:rPr>
              <a:t>来自配置文件中初始超级节点</a:t>
            </a:r>
            <a:endParaRPr lang="zh-CN" altLang="en-US" sz="1200">
              <a:solidFill>
                <a:srgbClr val="FF0000"/>
              </a:solidFill>
            </a:endParaRPr>
          </a:p>
        </p:txBody>
      </p:sp>
      <p:sp>
        <p:nvSpPr>
          <p:cNvPr id="11" name="椭圆 10"/>
          <p:cNvSpPr/>
          <p:nvPr/>
        </p:nvSpPr>
        <p:spPr>
          <a:xfrm>
            <a:off x="3282315" y="3263265"/>
            <a:ext cx="662305" cy="6616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900">
                <a:solidFill>
                  <a:srgbClr val="FF0000"/>
                </a:solidFill>
              </a:rPr>
              <a:t>20000</a:t>
            </a:r>
            <a:endParaRPr lang="en-US" altLang="zh-CN" sz="900">
              <a:solidFill>
                <a:srgbClr val="FF0000"/>
              </a:solidFill>
            </a:endParaRPr>
          </a:p>
        </p:txBody>
      </p:sp>
      <p:cxnSp>
        <p:nvCxnSpPr>
          <p:cNvPr id="12" name="直接箭头连接符 11"/>
          <p:cNvCxnSpPr/>
          <p:nvPr/>
        </p:nvCxnSpPr>
        <p:spPr>
          <a:xfrm>
            <a:off x="2920365" y="2419350"/>
            <a:ext cx="478790" cy="2051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a:off x="2900680" y="2917825"/>
            <a:ext cx="488950" cy="1854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文本框 13"/>
          <p:cNvSpPr txBox="1"/>
          <p:nvPr/>
        </p:nvSpPr>
        <p:spPr>
          <a:xfrm>
            <a:off x="1823085" y="2293620"/>
            <a:ext cx="1097280" cy="275590"/>
          </a:xfrm>
          <a:prstGeom prst="rect">
            <a:avLst/>
          </a:prstGeom>
          <a:noFill/>
        </p:spPr>
        <p:txBody>
          <a:bodyPr wrap="none" rtlCol="0">
            <a:spAutoFit/>
          </a:bodyPr>
          <a:p>
            <a:r>
              <a:rPr lang="zh-CN" altLang="en-US" sz="1200">
                <a:solidFill>
                  <a:srgbClr val="FF0000"/>
                </a:solidFill>
              </a:rPr>
              <a:t>候选节点注册</a:t>
            </a:r>
            <a:endParaRPr lang="zh-CN" altLang="en-US" sz="1200">
              <a:solidFill>
                <a:srgbClr val="FF0000"/>
              </a:solidFill>
            </a:endParaRPr>
          </a:p>
        </p:txBody>
      </p:sp>
      <p:sp>
        <p:nvSpPr>
          <p:cNvPr id="15" name="文本框 14"/>
          <p:cNvSpPr txBox="1"/>
          <p:nvPr/>
        </p:nvSpPr>
        <p:spPr>
          <a:xfrm>
            <a:off x="2432685" y="2752725"/>
            <a:ext cx="487680" cy="275590"/>
          </a:xfrm>
          <a:prstGeom prst="rect">
            <a:avLst/>
          </a:prstGeom>
          <a:noFill/>
        </p:spPr>
        <p:txBody>
          <a:bodyPr wrap="none" rtlCol="0">
            <a:spAutoFit/>
          </a:bodyPr>
          <a:p>
            <a:r>
              <a:rPr lang="zh-CN" altLang="en-US" sz="1200">
                <a:solidFill>
                  <a:srgbClr val="FF0000"/>
                </a:solidFill>
              </a:rPr>
              <a:t>投票</a:t>
            </a:r>
            <a:endParaRPr lang="zh-CN" altLang="en-US" sz="1200">
              <a:solidFill>
                <a:srgbClr val="FF0000"/>
              </a:solidFill>
            </a:endParaRPr>
          </a:p>
        </p:txBody>
      </p:sp>
      <p:sp>
        <p:nvSpPr>
          <p:cNvPr id="16" name="椭圆 15"/>
          <p:cNvSpPr/>
          <p:nvPr/>
        </p:nvSpPr>
        <p:spPr>
          <a:xfrm>
            <a:off x="5036185" y="3253105"/>
            <a:ext cx="671830" cy="671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000">
                <a:solidFill>
                  <a:srgbClr val="FF0000"/>
                </a:solidFill>
              </a:rPr>
              <a:t>Set1</a:t>
            </a:r>
            <a:endParaRPr lang="en-US" altLang="zh-CN" sz="1000">
              <a:solidFill>
                <a:srgbClr val="FF0000"/>
              </a:solidFill>
            </a:endParaRPr>
          </a:p>
        </p:txBody>
      </p:sp>
      <p:cxnSp>
        <p:nvCxnSpPr>
          <p:cNvPr id="17" name="直接箭头连接符 16"/>
          <p:cNvCxnSpPr/>
          <p:nvPr/>
        </p:nvCxnSpPr>
        <p:spPr>
          <a:xfrm flipH="1">
            <a:off x="5726430" y="3263265"/>
            <a:ext cx="967105" cy="2641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6693535" y="3103245"/>
            <a:ext cx="3781425" cy="460375"/>
          </a:xfrm>
          <a:prstGeom prst="rect">
            <a:avLst/>
          </a:prstGeom>
          <a:noFill/>
        </p:spPr>
        <p:txBody>
          <a:bodyPr wrap="none" rtlCol="0">
            <a:spAutoFit/>
          </a:bodyPr>
          <a:p>
            <a:r>
              <a:rPr lang="zh-CN" altLang="en-US" sz="1200">
                <a:solidFill>
                  <a:srgbClr val="FF0000"/>
                </a:solidFill>
              </a:rPr>
              <a:t>根据此时候选节点的得票数</a:t>
            </a:r>
            <a:endParaRPr lang="zh-CN" altLang="en-US" sz="1200">
              <a:solidFill>
                <a:srgbClr val="FF0000"/>
              </a:solidFill>
            </a:endParaRPr>
          </a:p>
          <a:p>
            <a:r>
              <a:rPr lang="zh-CN" altLang="en-US" sz="1200">
                <a:solidFill>
                  <a:srgbClr val="FF0000"/>
                </a:solidFill>
              </a:rPr>
              <a:t>由之前的超级节点记录到链上，</a:t>
            </a:r>
            <a:r>
              <a:rPr lang="en-US" altLang="zh-CN" sz="1200">
                <a:solidFill>
                  <a:srgbClr val="FF0000"/>
                </a:solidFill>
              </a:rPr>
              <a:t>2/3</a:t>
            </a:r>
            <a:r>
              <a:rPr lang="zh-CN" altLang="en-US" sz="1200">
                <a:solidFill>
                  <a:srgbClr val="FF0000"/>
                </a:solidFill>
              </a:rPr>
              <a:t>多数确认一致为准</a:t>
            </a:r>
            <a:endParaRPr lang="zh-CN" altLang="en-US" sz="1200">
              <a:solidFill>
                <a:srgbClr val="FF0000"/>
              </a:solidFill>
            </a:endParaRPr>
          </a:p>
        </p:txBody>
      </p:sp>
      <p:sp>
        <p:nvSpPr>
          <p:cNvPr id="19" name="椭圆 18"/>
          <p:cNvSpPr/>
          <p:nvPr/>
        </p:nvSpPr>
        <p:spPr>
          <a:xfrm>
            <a:off x="3282315" y="4855845"/>
            <a:ext cx="662305" cy="6616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900">
                <a:solidFill>
                  <a:srgbClr val="FF0000"/>
                </a:solidFill>
              </a:rPr>
              <a:t>40000</a:t>
            </a:r>
            <a:endParaRPr lang="en-US" altLang="zh-CN" sz="900">
              <a:solidFill>
                <a:srgbClr val="FF0000"/>
              </a:solidFill>
            </a:endParaRPr>
          </a:p>
        </p:txBody>
      </p:sp>
      <p:sp>
        <p:nvSpPr>
          <p:cNvPr id="20" name="椭圆 19"/>
          <p:cNvSpPr/>
          <p:nvPr/>
        </p:nvSpPr>
        <p:spPr>
          <a:xfrm>
            <a:off x="5036185" y="4855845"/>
            <a:ext cx="671830" cy="6718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000">
                <a:solidFill>
                  <a:srgbClr val="FF0000"/>
                </a:solidFill>
              </a:rPr>
              <a:t>Set2</a:t>
            </a:r>
            <a:endParaRPr lang="en-US" altLang="zh-CN" sz="1000">
              <a:solidFill>
                <a:srgbClr val="FF0000"/>
              </a:solidFill>
            </a:endParaRPr>
          </a:p>
        </p:txBody>
      </p:sp>
      <p:cxnSp>
        <p:nvCxnSpPr>
          <p:cNvPr id="21" name="直接箭头连接符 20"/>
          <p:cNvCxnSpPr/>
          <p:nvPr/>
        </p:nvCxnSpPr>
        <p:spPr>
          <a:xfrm>
            <a:off x="2904490" y="3937000"/>
            <a:ext cx="478790" cy="2051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nvCxnSpPr>
        <p:spPr>
          <a:xfrm>
            <a:off x="2884805" y="4435475"/>
            <a:ext cx="488950" cy="1854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807210" y="3811270"/>
            <a:ext cx="1097280" cy="275590"/>
          </a:xfrm>
          <a:prstGeom prst="rect">
            <a:avLst/>
          </a:prstGeom>
          <a:noFill/>
        </p:spPr>
        <p:txBody>
          <a:bodyPr wrap="none" rtlCol="0">
            <a:spAutoFit/>
          </a:bodyPr>
          <a:p>
            <a:r>
              <a:rPr lang="zh-CN" altLang="en-US" sz="1200">
                <a:solidFill>
                  <a:srgbClr val="FF0000"/>
                </a:solidFill>
              </a:rPr>
              <a:t>候选节点注册</a:t>
            </a:r>
            <a:endParaRPr lang="zh-CN" altLang="en-US" sz="1200">
              <a:solidFill>
                <a:srgbClr val="FF0000"/>
              </a:solidFill>
            </a:endParaRPr>
          </a:p>
        </p:txBody>
      </p:sp>
      <p:sp>
        <p:nvSpPr>
          <p:cNvPr id="25" name="文本框 24"/>
          <p:cNvSpPr txBox="1"/>
          <p:nvPr/>
        </p:nvSpPr>
        <p:spPr>
          <a:xfrm>
            <a:off x="2416810" y="4270375"/>
            <a:ext cx="487680" cy="275590"/>
          </a:xfrm>
          <a:prstGeom prst="rect">
            <a:avLst/>
          </a:prstGeom>
          <a:noFill/>
        </p:spPr>
        <p:txBody>
          <a:bodyPr wrap="none" rtlCol="0">
            <a:spAutoFit/>
          </a:bodyPr>
          <a:p>
            <a:r>
              <a:rPr lang="zh-CN" altLang="en-US" sz="1200">
                <a:solidFill>
                  <a:srgbClr val="FF0000"/>
                </a:solidFill>
              </a:rPr>
              <a:t>投票</a:t>
            </a:r>
            <a:endParaRPr lang="zh-CN" altLang="en-US" sz="1200">
              <a:solidFill>
                <a:srgbClr val="FF0000"/>
              </a:solidFill>
            </a:endParaRPr>
          </a:p>
        </p:txBody>
      </p:sp>
      <p:cxnSp>
        <p:nvCxnSpPr>
          <p:cNvPr id="26" name="直接箭头连接符 25"/>
          <p:cNvCxnSpPr/>
          <p:nvPr/>
        </p:nvCxnSpPr>
        <p:spPr>
          <a:xfrm flipH="1">
            <a:off x="5726430" y="4780915"/>
            <a:ext cx="967105" cy="2641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6693535" y="4620895"/>
            <a:ext cx="3781425" cy="460375"/>
          </a:xfrm>
          <a:prstGeom prst="rect">
            <a:avLst/>
          </a:prstGeom>
          <a:noFill/>
        </p:spPr>
        <p:txBody>
          <a:bodyPr wrap="none" rtlCol="0">
            <a:spAutoFit/>
          </a:bodyPr>
          <a:p>
            <a:r>
              <a:rPr lang="zh-CN" altLang="en-US" sz="1200">
                <a:solidFill>
                  <a:srgbClr val="FF0000"/>
                </a:solidFill>
              </a:rPr>
              <a:t>根据此时候选节点的得票数</a:t>
            </a:r>
            <a:endParaRPr lang="zh-CN" altLang="en-US" sz="1200">
              <a:solidFill>
                <a:srgbClr val="FF0000"/>
              </a:solidFill>
            </a:endParaRPr>
          </a:p>
          <a:p>
            <a:r>
              <a:rPr lang="zh-CN" altLang="en-US" sz="1200">
                <a:solidFill>
                  <a:srgbClr val="FF0000"/>
                </a:solidFill>
              </a:rPr>
              <a:t>由之前的超级节点记录到链上，</a:t>
            </a:r>
            <a:r>
              <a:rPr lang="en-US" altLang="zh-CN" sz="1200">
                <a:solidFill>
                  <a:srgbClr val="FF0000"/>
                </a:solidFill>
              </a:rPr>
              <a:t>2/3</a:t>
            </a:r>
            <a:r>
              <a:rPr lang="zh-CN" altLang="en-US" sz="1200">
                <a:solidFill>
                  <a:srgbClr val="FF0000"/>
                </a:solidFill>
              </a:rPr>
              <a:t>多数确认一致为准</a:t>
            </a:r>
            <a:endParaRPr lang="zh-CN" altLang="en-US" sz="1200">
              <a:solidFill>
                <a:srgbClr val="FF0000"/>
              </a:solidFill>
            </a:endParaRPr>
          </a:p>
        </p:txBody>
      </p:sp>
      <p:cxnSp>
        <p:nvCxnSpPr>
          <p:cNvPr id="28" name="直接箭头连接符 27"/>
          <p:cNvCxnSpPr/>
          <p:nvPr/>
        </p:nvCxnSpPr>
        <p:spPr>
          <a:xfrm flipH="1">
            <a:off x="3604260" y="3787140"/>
            <a:ext cx="1397000" cy="3416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4023995" y="3622040"/>
            <a:ext cx="948055" cy="275590"/>
          </a:xfrm>
          <a:prstGeom prst="rect">
            <a:avLst/>
          </a:prstGeom>
          <a:noFill/>
        </p:spPr>
        <p:txBody>
          <a:bodyPr wrap="none" rtlCol="0">
            <a:spAutoFit/>
          </a:bodyPr>
          <a:p>
            <a:r>
              <a:rPr lang="zh-CN" sz="1200" b="1">
                <a:solidFill>
                  <a:srgbClr val="FF0000"/>
                </a:solidFill>
              </a:rPr>
              <a:t>新周期生效</a:t>
            </a:r>
            <a:endParaRPr lang="zh-CN" sz="1200" b="1">
              <a:solidFill>
                <a:srgbClr val="FF0000"/>
              </a:solidFill>
            </a:endParaRPr>
          </a:p>
        </p:txBody>
      </p:sp>
      <p:cxnSp>
        <p:nvCxnSpPr>
          <p:cNvPr id="30" name="直接箭头连接符 29"/>
          <p:cNvCxnSpPr/>
          <p:nvPr/>
        </p:nvCxnSpPr>
        <p:spPr>
          <a:xfrm flipH="1">
            <a:off x="3639185" y="5379720"/>
            <a:ext cx="1397000" cy="3416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6" idx="3"/>
            <a:endCxn id="11" idx="7"/>
          </p:cNvCxnSpPr>
          <p:nvPr/>
        </p:nvCxnSpPr>
        <p:spPr>
          <a:xfrm flipH="1">
            <a:off x="3837940" y="2205355"/>
            <a:ext cx="1287145" cy="11550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3847465" y="2645410"/>
            <a:ext cx="1163955" cy="275590"/>
          </a:xfrm>
          <a:prstGeom prst="rect">
            <a:avLst/>
          </a:prstGeom>
          <a:noFill/>
        </p:spPr>
        <p:txBody>
          <a:bodyPr wrap="none" rtlCol="0">
            <a:spAutoFit/>
          </a:bodyPr>
          <a:p>
            <a:r>
              <a:rPr lang="zh-CN" altLang="en-US" sz="1200">
                <a:solidFill>
                  <a:srgbClr val="1884F2"/>
                </a:solidFill>
              </a:rPr>
              <a:t>记录</a:t>
            </a:r>
            <a:r>
              <a:rPr lang="en-US" altLang="zh-CN" sz="1200">
                <a:solidFill>
                  <a:srgbClr val="1884F2"/>
                </a:solidFill>
              </a:rPr>
              <a:t>TopN</a:t>
            </a:r>
            <a:r>
              <a:rPr lang="zh-CN" altLang="en-US" sz="1200">
                <a:solidFill>
                  <a:srgbClr val="1884F2"/>
                </a:solidFill>
              </a:rPr>
              <a:t>节点</a:t>
            </a:r>
            <a:endParaRPr lang="zh-CN" altLang="en-US" sz="1200">
              <a:solidFill>
                <a:srgbClr val="1884F2"/>
              </a:solidFill>
            </a:endParaRPr>
          </a:p>
        </p:txBody>
      </p:sp>
      <p:cxnSp>
        <p:nvCxnSpPr>
          <p:cNvPr id="35" name="直接箭头连接符 34"/>
          <p:cNvCxnSpPr>
            <a:stCxn id="16" idx="3"/>
            <a:endCxn id="19" idx="7"/>
          </p:cNvCxnSpPr>
          <p:nvPr/>
        </p:nvCxnSpPr>
        <p:spPr>
          <a:xfrm flipH="1">
            <a:off x="3837940" y="3826510"/>
            <a:ext cx="1287145" cy="11264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3865880" y="4435475"/>
            <a:ext cx="1163955" cy="275590"/>
          </a:xfrm>
          <a:prstGeom prst="rect">
            <a:avLst/>
          </a:prstGeom>
          <a:noFill/>
        </p:spPr>
        <p:txBody>
          <a:bodyPr wrap="none" rtlCol="0">
            <a:spAutoFit/>
          </a:bodyPr>
          <a:p>
            <a:r>
              <a:rPr lang="zh-CN" altLang="en-US" sz="1200">
                <a:solidFill>
                  <a:srgbClr val="1884F2"/>
                </a:solidFill>
              </a:rPr>
              <a:t>记录</a:t>
            </a:r>
            <a:r>
              <a:rPr lang="en-US" altLang="zh-CN" sz="1200">
                <a:solidFill>
                  <a:srgbClr val="1884F2"/>
                </a:solidFill>
              </a:rPr>
              <a:t>TopN</a:t>
            </a:r>
            <a:r>
              <a:rPr lang="zh-CN" altLang="en-US" sz="1200">
                <a:solidFill>
                  <a:srgbClr val="1884F2"/>
                </a:solidFill>
              </a:rPr>
              <a:t>节点</a:t>
            </a:r>
            <a:endParaRPr lang="zh-CN" altLang="en-US" sz="1200">
              <a:solidFill>
                <a:srgbClr val="1884F2"/>
              </a:solidFill>
            </a:endParaRPr>
          </a:p>
        </p:txBody>
      </p:sp>
      <p:cxnSp>
        <p:nvCxnSpPr>
          <p:cNvPr id="37" name="直接箭头连接符 36"/>
          <p:cNvCxnSpPr>
            <a:endCxn id="22" idx="6"/>
          </p:cNvCxnSpPr>
          <p:nvPr/>
        </p:nvCxnSpPr>
        <p:spPr>
          <a:xfrm flipH="1" flipV="1">
            <a:off x="3935095" y="1962785"/>
            <a:ext cx="1105535" cy="69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4253230" y="1541145"/>
            <a:ext cx="488950" cy="460375"/>
          </a:xfrm>
          <a:prstGeom prst="rect">
            <a:avLst/>
          </a:prstGeom>
          <a:noFill/>
        </p:spPr>
        <p:txBody>
          <a:bodyPr wrap="none" rtlCol="0">
            <a:spAutoFit/>
          </a:bodyPr>
          <a:p>
            <a:r>
              <a:rPr lang="zh-CN" sz="1200" b="1">
                <a:solidFill>
                  <a:srgbClr val="FF0000"/>
                </a:solidFill>
              </a:rPr>
              <a:t>创世</a:t>
            </a:r>
            <a:endParaRPr lang="zh-CN" sz="1200" b="1">
              <a:solidFill>
                <a:srgbClr val="FF0000"/>
              </a:solidFill>
            </a:endParaRPr>
          </a:p>
          <a:p>
            <a:r>
              <a:rPr lang="zh-CN" sz="1200" b="1">
                <a:solidFill>
                  <a:srgbClr val="FF0000"/>
                </a:solidFill>
              </a:rPr>
              <a:t>生效</a:t>
            </a:r>
            <a:endParaRPr lang="zh-CN" sz="1200" b="1">
              <a:solidFill>
                <a:srgbClr val="FF0000"/>
              </a:solidFill>
            </a:endParaRPr>
          </a:p>
        </p:txBody>
      </p:sp>
      <p:sp>
        <p:nvSpPr>
          <p:cNvPr id="39" name="文本框 38"/>
          <p:cNvSpPr txBox="1"/>
          <p:nvPr/>
        </p:nvSpPr>
        <p:spPr>
          <a:xfrm>
            <a:off x="4017010" y="5222875"/>
            <a:ext cx="948055" cy="275590"/>
          </a:xfrm>
          <a:prstGeom prst="rect">
            <a:avLst/>
          </a:prstGeom>
          <a:noFill/>
        </p:spPr>
        <p:txBody>
          <a:bodyPr wrap="none" rtlCol="0">
            <a:spAutoFit/>
          </a:bodyPr>
          <a:p>
            <a:r>
              <a:rPr lang="zh-CN" sz="1200" b="1">
                <a:solidFill>
                  <a:srgbClr val="FF0000"/>
                </a:solidFill>
              </a:rPr>
              <a:t>新周期生效</a:t>
            </a:r>
            <a:endParaRPr lang="zh-CN" sz="1200" b="1">
              <a:solidFill>
                <a:srgbClr val="FF0000"/>
              </a:solidFill>
            </a:endParaRPr>
          </a:p>
        </p:txBody>
      </p:sp>
      <p:sp>
        <p:nvSpPr>
          <p:cNvPr id="40" name="文本框 39"/>
          <p:cNvSpPr txBox="1"/>
          <p:nvPr/>
        </p:nvSpPr>
        <p:spPr>
          <a:xfrm>
            <a:off x="6693535" y="5603875"/>
            <a:ext cx="3476625" cy="645160"/>
          </a:xfrm>
          <a:prstGeom prst="rect">
            <a:avLst/>
          </a:prstGeom>
          <a:noFill/>
        </p:spPr>
        <p:txBody>
          <a:bodyPr wrap="none" rtlCol="0">
            <a:spAutoFit/>
          </a:bodyPr>
          <a:p>
            <a:r>
              <a:rPr lang="zh-CN" altLang="en-US" sz="1200">
                <a:solidFill>
                  <a:schemeClr val="accent2">
                    <a:lumMod val="75000"/>
                  </a:schemeClr>
                </a:solidFill>
              </a:rPr>
              <a:t>如果某个周期中，超级节点未达成</a:t>
            </a:r>
            <a:r>
              <a:rPr lang="en-US" altLang="zh-CN" sz="1200">
                <a:solidFill>
                  <a:schemeClr val="accent2">
                    <a:lumMod val="75000"/>
                  </a:schemeClr>
                </a:solidFill>
              </a:rPr>
              <a:t>2/3</a:t>
            </a:r>
            <a:r>
              <a:rPr lang="zh-CN" altLang="en-US" sz="1200">
                <a:solidFill>
                  <a:schemeClr val="accent2">
                    <a:lumMod val="75000"/>
                  </a:schemeClr>
                </a:solidFill>
              </a:rPr>
              <a:t>多数一致，</a:t>
            </a:r>
            <a:endParaRPr lang="zh-CN" altLang="en-US" sz="1200">
              <a:solidFill>
                <a:schemeClr val="accent2">
                  <a:lumMod val="75000"/>
                </a:schemeClr>
              </a:solidFill>
            </a:endParaRPr>
          </a:p>
          <a:p>
            <a:r>
              <a:rPr lang="zh-CN" altLang="en-US" sz="1200">
                <a:solidFill>
                  <a:schemeClr val="accent2">
                    <a:lumMod val="75000"/>
                  </a:schemeClr>
                </a:solidFill>
              </a:rPr>
              <a:t>则继续沿用上一个周期的超级节点，</a:t>
            </a:r>
            <a:endParaRPr lang="zh-CN" altLang="en-US" sz="1200">
              <a:solidFill>
                <a:schemeClr val="accent2">
                  <a:lumMod val="75000"/>
                </a:schemeClr>
              </a:solidFill>
            </a:endParaRPr>
          </a:p>
          <a:p>
            <a:r>
              <a:rPr lang="zh-CN" altLang="en-US" sz="1200">
                <a:solidFill>
                  <a:schemeClr val="accent2">
                    <a:lumMod val="75000"/>
                  </a:schemeClr>
                </a:solidFill>
              </a:rPr>
              <a:t>直到某个周期中对超级节点重新达成了一致</a:t>
            </a:r>
            <a:endParaRPr lang="zh-CN" altLang="en-US" sz="1200">
              <a:solidFill>
                <a:schemeClr val="accent2">
                  <a:lumMod val="75000"/>
                </a:schemeClr>
              </a:solidFill>
            </a:endParaRPr>
          </a:p>
        </p:txBody>
      </p:sp>
      <p:sp>
        <p:nvSpPr>
          <p:cNvPr id="61" name="文本框 60"/>
          <p:cNvSpPr txBox="1"/>
          <p:nvPr/>
        </p:nvSpPr>
        <p:spPr>
          <a:xfrm>
            <a:off x="0" y="-8255"/>
            <a:ext cx="4450080" cy="460375"/>
          </a:xfrm>
          <a:prstGeom prst="rect">
            <a:avLst/>
          </a:prstGeom>
          <a:noFill/>
        </p:spPr>
        <p:txBody>
          <a:bodyPr wrap="none" rtlCol="0">
            <a:spAutoFit/>
          </a:bodyPr>
          <a:p>
            <a:r>
              <a:rPr lang="zh-CN" altLang="en-US" sz="2400"/>
              <a:t>超级节点的投票选取及生效时机</a:t>
            </a:r>
            <a:endParaRPr lang="zh-CN" altLang="en-US" sz="2400"/>
          </a:p>
        </p:txBody>
      </p:sp>
      <p:sp>
        <p:nvSpPr>
          <p:cNvPr id="2" name="文本框 1"/>
          <p:cNvSpPr txBox="1"/>
          <p:nvPr/>
        </p:nvSpPr>
        <p:spPr>
          <a:xfrm>
            <a:off x="6609080" y="511175"/>
            <a:ext cx="5409565" cy="521970"/>
          </a:xfrm>
          <a:prstGeom prst="rect">
            <a:avLst/>
          </a:prstGeom>
          <a:noFill/>
        </p:spPr>
        <p:txBody>
          <a:bodyPr wrap="square" rtlCol="0">
            <a:spAutoFit/>
          </a:bodyPr>
          <a:p>
            <a:r>
              <a:rPr lang="zh-CN" altLang="en-US" sz="1400">
                <a:solidFill>
                  <a:srgbClr val="092FF1"/>
                </a:solidFill>
              </a:rPr>
              <a:t>选票数可能随时变化，每个周期（固定高度）会由当前的超级节点投票出新周期的超级节点。</a:t>
            </a:r>
            <a:endParaRPr lang="zh-CN" altLang="en-US" sz="1400">
              <a:solidFill>
                <a:srgbClr val="092FF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3474085" y="1196975"/>
            <a:ext cx="4726940" cy="4791075"/>
          </a:xfrm>
          <a:prstGeom prst="rect">
            <a:avLst/>
          </a:prstGeom>
        </p:spPr>
      </p:pic>
      <p:sp>
        <p:nvSpPr>
          <p:cNvPr id="5" name="文本框 4"/>
          <p:cNvSpPr txBox="1"/>
          <p:nvPr/>
        </p:nvSpPr>
        <p:spPr>
          <a:xfrm>
            <a:off x="4445" y="1270"/>
            <a:ext cx="4919345" cy="460375"/>
          </a:xfrm>
          <a:prstGeom prst="rect">
            <a:avLst/>
          </a:prstGeom>
          <a:noFill/>
        </p:spPr>
        <p:txBody>
          <a:bodyPr wrap="none" rtlCol="0" anchor="t">
            <a:spAutoFit/>
          </a:bodyPr>
          <a:p>
            <a:pPr lvl="0" algn="l"/>
            <a:r>
              <a:rPr lang="en-US" altLang="zh-CN" sz="2400">
                <a:sym typeface="+mn-ea"/>
              </a:rPr>
              <a:t>通过Dpos合约接口和合约进行交互</a:t>
            </a:r>
            <a:endParaRPr lang="en-US" altLang="zh-CN" sz="2400">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1627505" y="840740"/>
            <a:ext cx="5080635" cy="5334635"/>
          </a:xfrm>
          <a:prstGeom prst="rect">
            <a:avLst/>
          </a:prstGeom>
        </p:spPr>
      </p:pic>
      <p:sp>
        <p:nvSpPr>
          <p:cNvPr id="5" name="文本框 4"/>
          <p:cNvSpPr txBox="1"/>
          <p:nvPr/>
        </p:nvSpPr>
        <p:spPr>
          <a:xfrm>
            <a:off x="4445" y="1270"/>
            <a:ext cx="1097280" cy="460375"/>
          </a:xfrm>
          <a:prstGeom prst="rect">
            <a:avLst/>
          </a:prstGeom>
          <a:noFill/>
        </p:spPr>
        <p:txBody>
          <a:bodyPr wrap="none" rtlCol="0" anchor="t">
            <a:spAutoFit/>
          </a:bodyPr>
          <a:p>
            <a:pPr lvl="0" algn="l"/>
            <a:r>
              <a:rPr lang="zh-CN" altLang="en-US" sz="2400">
                <a:sym typeface="+mn-ea"/>
              </a:rPr>
              <a:t>状态机</a:t>
            </a:r>
            <a:endParaRPr lang="zh-CN" altLang="en-US" sz="2400">
              <a:sym typeface="+mn-ea"/>
            </a:endParaRPr>
          </a:p>
        </p:txBody>
      </p:sp>
      <p:sp>
        <p:nvSpPr>
          <p:cNvPr id="6" name="椭圆 5"/>
          <p:cNvSpPr/>
          <p:nvPr/>
        </p:nvSpPr>
        <p:spPr>
          <a:xfrm>
            <a:off x="7901305" y="3226435"/>
            <a:ext cx="714375" cy="714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1</a:t>
            </a:r>
            <a:endParaRPr lang="en-US" altLang="zh-CN"/>
          </a:p>
        </p:txBody>
      </p:sp>
      <p:sp>
        <p:nvSpPr>
          <p:cNvPr id="7" name="椭圆 6"/>
          <p:cNvSpPr/>
          <p:nvPr/>
        </p:nvSpPr>
        <p:spPr>
          <a:xfrm>
            <a:off x="9354820" y="3836035"/>
            <a:ext cx="714375" cy="714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2</a:t>
            </a:r>
            <a:endParaRPr lang="en-US" altLang="zh-CN"/>
          </a:p>
        </p:txBody>
      </p:sp>
      <p:sp>
        <p:nvSpPr>
          <p:cNvPr id="8" name="椭圆 7"/>
          <p:cNvSpPr/>
          <p:nvPr/>
        </p:nvSpPr>
        <p:spPr>
          <a:xfrm>
            <a:off x="9250045" y="2328545"/>
            <a:ext cx="714375" cy="7143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3</a:t>
            </a:r>
            <a:endParaRPr lang="en-US" altLang="zh-CN"/>
          </a:p>
        </p:txBody>
      </p:sp>
      <p:cxnSp>
        <p:nvCxnSpPr>
          <p:cNvPr id="9" name="直接连接符 8"/>
          <p:cNvCxnSpPr>
            <a:stCxn id="6" idx="7"/>
            <a:endCxn id="8" idx="3"/>
          </p:cNvCxnSpPr>
          <p:nvPr/>
        </p:nvCxnSpPr>
        <p:spPr>
          <a:xfrm flipV="1">
            <a:off x="8510905" y="2938145"/>
            <a:ext cx="843915" cy="39306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6" idx="5"/>
            <a:endCxn id="7" idx="2"/>
          </p:cNvCxnSpPr>
          <p:nvPr/>
        </p:nvCxnSpPr>
        <p:spPr>
          <a:xfrm>
            <a:off x="8510905" y="3836035"/>
            <a:ext cx="843915" cy="357505"/>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8" idx="4"/>
            <a:endCxn id="7" idx="0"/>
          </p:cNvCxnSpPr>
          <p:nvPr/>
        </p:nvCxnSpPr>
        <p:spPr>
          <a:xfrm>
            <a:off x="9607550" y="3042920"/>
            <a:ext cx="104775" cy="793115"/>
          </a:xfrm>
          <a:prstGeom prst="line">
            <a:avLst/>
          </a:prstGeom>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8754110" y="3168650"/>
            <a:ext cx="2068195" cy="829945"/>
          </a:xfrm>
          <a:prstGeom prst="rect">
            <a:avLst/>
          </a:prstGeom>
          <a:noFill/>
        </p:spPr>
        <p:txBody>
          <a:bodyPr wrap="square" rtlCol="0" anchor="t">
            <a:spAutoFit/>
          </a:bodyPr>
          <a:p>
            <a:r>
              <a:rPr lang="zh-CN" altLang="en-US" sz="1200"/>
              <a:t>Vote</a:t>
            </a:r>
            <a:endParaRPr lang="zh-CN" altLang="en-US" sz="1200"/>
          </a:p>
          <a:p>
            <a:r>
              <a:rPr lang="en-US" altLang="zh-CN" sz="1200"/>
              <a:t>VoteReply</a:t>
            </a:r>
            <a:endParaRPr lang="en-US" altLang="zh-CN" sz="1200"/>
          </a:p>
          <a:p>
            <a:r>
              <a:rPr lang="en-US" altLang="zh-CN" sz="1200"/>
              <a:t>Notify</a:t>
            </a:r>
            <a:endParaRPr lang="en-US" altLang="zh-CN" sz="1200"/>
          </a:p>
          <a:p>
            <a:r>
              <a:rPr lang="en-US" altLang="zh-CN" sz="1200"/>
              <a:t>CBInfo</a:t>
            </a:r>
            <a:endParaRPr lang="en-US" altLang="zh-CN" sz="12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矩形 1"/>
          <p:cNvSpPr/>
          <p:nvPr/>
        </p:nvSpPr>
        <p:spPr>
          <a:xfrm>
            <a:off x="4010025" y="554990"/>
            <a:ext cx="914400" cy="4356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000">
                <a:solidFill>
                  <a:schemeClr val="tx1"/>
                </a:solidFill>
              </a:rPr>
              <a:t>DPos</a:t>
            </a:r>
            <a:endParaRPr lang="en-US" altLang="zh-CN" sz="1000">
              <a:solidFill>
                <a:schemeClr val="tx1"/>
              </a:solidFill>
            </a:endParaRPr>
          </a:p>
        </p:txBody>
      </p:sp>
      <p:sp>
        <p:nvSpPr>
          <p:cNvPr id="3" name="矩形 2"/>
          <p:cNvSpPr/>
          <p:nvPr/>
        </p:nvSpPr>
        <p:spPr>
          <a:xfrm>
            <a:off x="7292975" y="554990"/>
            <a:ext cx="914400" cy="4349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000">
                <a:solidFill>
                  <a:schemeClr val="tx1"/>
                </a:solidFill>
              </a:rPr>
              <a:t>BlockChain</a:t>
            </a:r>
            <a:endParaRPr lang="en-US" altLang="zh-CN" sz="1000">
              <a:solidFill>
                <a:schemeClr val="tx1"/>
              </a:solidFill>
            </a:endParaRPr>
          </a:p>
        </p:txBody>
      </p:sp>
      <p:cxnSp>
        <p:nvCxnSpPr>
          <p:cNvPr id="6" name="直接连接符 5"/>
          <p:cNvCxnSpPr>
            <a:stCxn id="2" idx="2"/>
          </p:cNvCxnSpPr>
          <p:nvPr/>
        </p:nvCxnSpPr>
        <p:spPr>
          <a:xfrm>
            <a:off x="4467225" y="990600"/>
            <a:ext cx="0" cy="57194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 idx="2"/>
          </p:cNvCxnSpPr>
          <p:nvPr/>
        </p:nvCxnSpPr>
        <p:spPr>
          <a:xfrm>
            <a:off x="7750175" y="989965"/>
            <a:ext cx="0" cy="57696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4605020" y="1057275"/>
            <a:ext cx="1424940" cy="645160"/>
          </a:xfrm>
          <a:prstGeom prst="rect">
            <a:avLst/>
          </a:prstGeom>
          <a:noFill/>
        </p:spPr>
        <p:txBody>
          <a:bodyPr wrap="none" rtlCol="0">
            <a:spAutoFit/>
          </a:bodyPr>
          <a:p>
            <a:pPr algn="l"/>
            <a:r>
              <a:rPr lang="en-US" altLang="zh-CN" sz="1200"/>
              <a:t>last_stop_height</a:t>
            </a:r>
            <a:endParaRPr lang="en-US" altLang="zh-CN" sz="1200"/>
          </a:p>
          <a:p>
            <a:pPr algn="l"/>
            <a:r>
              <a:rPr lang="en-US" sz="1200">
                <a:sym typeface="+mn-ea"/>
              </a:rPr>
              <a:t>last_stop_hash</a:t>
            </a:r>
            <a:endParaRPr lang="en-US" altLang="zh-CN" sz="1200"/>
          </a:p>
          <a:p>
            <a:pPr algn="l"/>
            <a:r>
              <a:rPr lang="en-US" altLang="zh-CN" sz="1200"/>
              <a:t>M/R/P=nil</a:t>
            </a:r>
            <a:endParaRPr lang="en-US" altLang="zh-CN" sz="1200"/>
          </a:p>
        </p:txBody>
      </p:sp>
      <p:sp>
        <p:nvSpPr>
          <p:cNvPr id="9" name="文本框 8"/>
          <p:cNvSpPr txBox="1"/>
          <p:nvPr/>
        </p:nvSpPr>
        <p:spPr>
          <a:xfrm>
            <a:off x="2514600" y="1180465"/>
            <a:ext cx="1847215" cy="398780"/>
          </a:xfrm>
          <a:prstGeom prst="rect">
            <a:avLst/>
          </a:prstGeom>
          <a:noFill/>
        </p:spPr>
        <p:txBody>
          <a:bodyPr wrap="square" rtlCol="0">
            <a:spAutoFit/>
          </a:bodyPr>
          <a:p>
            <a:r>
              <a:rPr lang="zh-CN" altLang="en-US" sz="1000"/>
              <a:t>创世或者上一轮所有超级节点都异常，未输出</a:t>
            </a:r>
            <a:r>
              <a:rPr lang="en-US" altLang="zh-CN" sz="1000"/>
              <a:t>VRF</a:t>
            </a:r>
            <a:r>
              <a:rPr lang="zh-CN" altLang="en-US" sz="1000"/>
              <a:t>信息</a:t>
            </a:r>
            <a:endParaRPr lang="zh-CN" altLang="en-US" sz="1000"/>
          </a:p>
        </p:txBody>
      </p:sp>
      <p:sp>
        <p:nvSpPr>
          <p:cNvPr id="10" name="矩形 9"/>
          <p:cNvSpPr/>
          <p:nvPr/>
        </p:nvSpPr>
        <p:spPr>
          <a:xfrm>
            <a:off x="3373120" y="1681480"/>
            <a:ext cx="2188845" cy="459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200">
                <a:solidFill>
                  <a:schemeClr val="tx1"/>
                </a:solidFill>
              </a:rPr>
              <a:t>Vote:</a:t>
            </a:r>
            <a:endParaRPr lang="en-US" altLang="zh-CN" sz="1200">
              <a:solidFill>
                <a:schemeClr val="tx1"/>
              </a:solidFill>
            </a:endParaRPr>
          </a:p>
          <a:p>
            <a:pPr algn="ctr"/>
            <a:r>
              <a:rPr lang="zh-CN" altLang="en-US" sz="1200">
                <a:solidFill>
                  <a:schemeClr val="tx1"/>
                </a:solidFill>
              </a:rPr>
              <a:t>本</a:t>
            </a:r>
            <a:r>
              <a:rPr lang="en-US" altLang="zh-CN" sz="1200">
                <a:solidFill>
                  <a:schemeClr val="tx1"/>
                </a:solidFill>
              </a:rPr>
              <a:t>Cycle</a:t>
            </a:r>
            <a:r>
              <a:rPr lang="zh-CN" altLang="en-US" sz="1200">
                <a:solidFill>
                  <a:schemeClr val="tx1"/>
                </a:solidFill>
              </a:rPr>
              <a:t>按地址排序依次出块</a:t>
            </a:r>
            <a:endParaRPr lang="zh-CN" altLang="en-US" sz="1200">
              <a:solidFill>
                <a:schemeClr val="tx1"/>
              </a:solidFill>
            </a:endParaRPr>
          </a:p>
        </p:txBody>
      </p:sp>
      <p:sp>
        <p:nvSpPr>
          <p:cNvPr id="12" name="矩形 11"/>
          <p:cNvSpPr/>
          <p:nvPr/>
        </p:nvSpPr>
        <p:spPr>
          <a:xfrm>
            <a:off x="3373120" y="2281555"/>
            <a:ext cx="2188845" cy="459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200">
                <a:solidFill>
                  <a:schemeClr val="tx1"/>
                </a:solidFill>
              </a:rPr>
              <a:t>前半个周期，进行</a:t>
            </a:r>
            <a:r>
              <a:rPr lang="en-US" altLang="zh-CN" sz="1200">
                <a:solidFill>
                  <a:schemeClr val="tx1"/>
                </a:solidFill>
              </a:rPr>
              <a:t>RegM</a:t>
            </a:r>
            <a:endParaRPr lang="en-US" altLang="zh-CN" sz="1200">
              <a:solidFill>
                <a:schemeClr val="tx1"/>
              </a:solidFill>
            </a:endParaRPr>
          </a:p>
          <a:p>
            <a:pPr algn="ctr"/>
            <a:r>
              <a:rPr lang="en-US" altLang="zh-CN" sz="1200">
                <a:solidFill>
                  <a:schemeClr val="tx1"/>
                </a:solidFill>
              </a:rPr>
              <a:t>M=last_stop_hash</a:t>
            </a:r>
            <a:endParaRPr lang="en-US" altLang="zh-CN" sz="1200">
              <a:solidFill>
                <a:schemeClr val="tx1"/>
              </a:solidFill>
            </a:endParaRPr>
          </a:p>
        </p:txBody>
      </p:sp>
      <p:sp>
        <p:nvSpPr>
          <p:cNvPr id="13" name="矩形 12"/>
          <p:cNvSpPr/>
          <p:nvPr/>
        </p:nvSpPr>
        <p:spPr>
          <a:xfrm>
            <a:off x="3373120" y="3149600"/>
            <a:ext cx="2188845" cy="459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200">
                <a:solidFill>
                  <a:schemeClr val="tx1"/>
                </a:solidFill>
              </a:rPr>
              <a:t>后半个周期，进行</a:t>
            </a:r>
            <a:r>
              <a:rPr lang="en-US" altLang="zh-CN" sz="1200">
                <a:solidFill>
                  <a:schemeClr val="tx1"/>
                </a:solidFill>
              </a:rPr>
              <a:t>RegRP</a:t>
            </a:r>
            <a:endParaRPr lang="en-US" altLang="zh-CN" sz="1200">
              <a:solidFill>
                <a:schemeClr val="tx1"/>
              </a:solidFill>
            </a:endParaRPr>
          </a:p>
          <a:p>
            <a:pPr algn="ctr"/>
            <a:r>
              <a:rPr lang="zh-CN" altLang="en-US" sz="1200">
                <a:solidFill>
                  <a:schemeClr val="tx1"/>
                </a:solidFill>
              </a:rPr>
              <a:t>使用私钥对</a:t>
            </a:r>
            <a:r>
              <a:rPr lang="en-US" altLang="zh-CN" sz="1200">
                <a:solidFill>
                  <a:schemeClr val="tx1"/>
                </a:solidFill>
              </a:rPr>
              <a:t>M</a:t>
            </a:r>
            <a:r>
              <a:rPr lang="zh-CN" altLang="en-US" sz="1200">
                <a:solidFill>
                  <a:schemeClr val="tx1"/>
                </a:solidFill>
              </a:rPr>
              <a:t>进行计算</a:t>
            </a:r>
            <a:endParaRPr lang="zh-CN" altLang="en-US" sz="1200">
              <a:solidFill>
                <a:schemeClr val="tx1"/>
              </a:solidFill>
            </a:endParaRPr>
          </a:p>
        </p:txBody>
      </p:sp>
      <p:cxnSp>
        <p:nvCxnSpPr>
          <p:cNvPr id="14" name="直接连接符 13"/>
          <p:cNvCxnSpPr/>
          <p:nvPr/>
        </p:nvCxnSpPr>
        <p:spPr>
          <a:xfrm flipV="1">
            <a:off x="2524760" y="3746500"/>
            <a:ext cx="7041515" cy="2540"/>
          </a:xfrm>
          <a:prstGeom prst="line">
            <a:avLst/>
          </a:prstGeom>
          <a:ln>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4702810" y="3819525"/>
            <a:ext cx="1424940" cy="645160"/>
          </a:xfrm>
          <a:prstGeom prst="rect">
            <a:avLst/>
          </a:prstGeom>
          <a:noFill/>
        </p:spPr>
        <p:txBody>
          <a:bodyPr wrap="none" rtlCol="0">
            <a:spAutoFit/>
          </a:bodyPr>
          <a:p>
            <a:pPr algn="l"/>
            <a:r>
              <a:rPr lang="en-US" altLang="zh-CN" sz="1200"/>
              <a:t>last_stop_height</a:t>
            </a:r>
            <a:endParaRPr lang="en-US" altLang="zh-CN" sz="1200"/>
          </a:p>
          <a:p>
            <a:pPr algn="l"/>
            <a:r>
              <a:rPr lang="en-US" sz="1200">
                <a:sym typeface="+mn-ea"/>
              </a:rPr>
              <a:t>last_stop_hash</a:t>
            </a:r>
            <a:endParaRPr lang="en-US" altLang="zh-CN" sz="1200"/>
          </a:p>
          <a:p>
            <a:pPr algn="l"/>
            <a:r>
              <a:rPr lang="en-US" altLang="zh-CN" sz="1200"/>
              <a:t>M/R/P</a:t>
            </a:r>
            <a:endParaRPr lang="en-US" altLang="zh-CN" sz="1200"/>
          </a:p>
        </p:txBody>
      </p:sp>
      <p:sp>
        <p:nvSpPr>
          <p:cNvPr id="16" name="文本框 15"/>
          <p:cNvSpPr txBox="1"/>
          <p:nvPr/>
        </p:nvSpPr>
        <p:spPr>
          <a:xfrm>
            <a:off x="2514600" y="3819525"/>
            <a:ext cx="1847215" cy="398780"/>
          </a:xfrm>
          <a:prstGeom prst="rect">
            <a:avLst/>
          </a:prstGeom>
          <a:noFill/>
        </p:spPr>
        <p:txBody>
          <a:bodyPr wrap="square" rtlCol="0">
            <a:spAutoFit/>
          </a:bodyPr>
          <a:p>
            <a:r>
              <a:rPr lang="zh-CN" sz="1000"/>
              <a:t>上一</a:t>
            </a:r>
            <a:r>
              <a:rPr lang="en-US" altLang="zh-CN" sz="1000"/>
              <a:t>cycle</a:t>
            </a:r>
            <a:r>
              <a:rPr lang="zh-CN" altLang="en-US" sz="1000"/>
              <a:t>，正常输出</a:t>
            </a:r>
            <a:r>
              <a:rPr lang="en-US" altLang="zh-CN" sz="1000"/>
              <a:t>VRF</a:t>
            </a:r>
            <a:r>
              <a:rPr lang="zh-CN" altLang="en-US" sz="1000"/>
              <a:t>信息：</a:t>
            </a:r>
            <a:r>
              <a:rPr lang="en-US" altLang="zh-CN" sz="1000"/>
              <a:t>MRP</a:t>
            </a:r>
            <a:endParaRPr lang="en-US" altLang="zh-CN" sz="1000"/>
          </a:p>
        </p:txBody>
      </p:sp>
      <p:sp>
        <p:nvSpPr>
          <p:cNvPr id="17" name="矩形 16"/>
          <p:cNvSpPr/>
          <p:nvPr/>
        </p:nvSpPr>
        <p:spPr>
          <a:xfrm>
            <a:off x="3373120" y="4491355"/>
            <a:ext cx="2412365" cy="459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200">
                <a:solidFill>
                  <a:schemeClr val="tx1"/>
                </a:solidFill>
              </a:rPr>
              <a:t>Vote:</a:t>
            </a:r>
            <a:endParaRPr lang="en-US" altLang="zh-CN" sz="1200">
              <a:solidFill>
                <a:schemeClr val="tx1"/>
              </a:solidFill>
            </a:endParaRPr>
          </a:p>
          <a:p>
            <a:pPr algn="ctr"/>
            <a:r>
              <a:rPr lang="en-US" sz="1200">
                <a:solidFill>
                  <a:schemeClr val="tx1"/>
                </a:solidFill>
              </a:rPr>
              <a:t>hash(R+last_stop_hash)</a:t>
            </a:r>
            <a:r>
              <a:rPr lang="zh-CN" altLang="en-US" sz="1200">
                <a:solidFill>
                  <a:schemeClr val="tx1"/>
                </a:solidFill>
              </a:rPr>
              <a:t>洗牌</a:t>
            </a:r>
            <a:endParaRPr lang="zh-CN" altLang="en-US" sz="1200">
              <a:solidFill>
                <a:schemeClr val="tx1"/>
              </a:solidFill>
            </a:endParaRPr>
          </a:p>
        </p:txBody>
      </p:sp>
      <p:sp>
        <p:nvSpPr>
          <p:cNvPr id="18" name="矩形 17"/>
          <p:cNvSpPr/>
          <p:nvPr/>
        </p:nvSpPr>
        <p:spPr>
          <a:xfrm>
            <a:off x="3372485" y="5088255"/>
            <a:ext cx="2188845" cy="459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200">
                <a:solidFill>
                  <a:schemeClr val="tx1"/>
                </a:solidFill>
              </a:rPr>
              <a:t>前半个周期，进行</a:t>
            </a:r>
            <a:r>
              <a:rPr lang="en-US" altLang="zh-CN" sz="1200">
                <a:solidFill>
                  <a:schemeClr val="tx1"/>
                </a:solidFill>
              </a:rPr>
              <a:t>RegM</a:t>
            </a:r>
            <a:endParaRPr lang="en-US" altLang="zh-CN" sz="1200">
              <a:solidFill>
                <a:schemeClr val="tx1"/>
              </a:solidFill>
            </a:endParaRPr>
          </a:p>
          <a:p>
            <a:pPr algn="ctr"/>
            <a:r>
              <a:rPr lang="en-US" altLang="zh-CN" sz="1200">
                <a:solidFill>
                  <a:schemeClr val="tx1"/>
                </a:solidFill>
              </a:rPr>
              <a:t>M=last_stop_hash</a:t>
            </a:r>
            <a:endParaRPr lang="en-US" altLang="zh-CN" sz="1200">
              <a:solidFill>
                <a:schemeClr val="tx1"/>
              </a:solidFill>
            </a:endParaRPr>
          </a:p>
        </p:txBody>
      </p:sp>
      <p:sp>
        <p:nvSpPr>
          <p:cNvPr id="19" name="矩形 18"/>
          <p:cNvSpPr/>
          <p:nvPr/>
        </p:nvSpPr>
        <p:spPr>
          <a:xfrm>
            <a:off x="3372485" y="6022975"/>
            <a:ext cx="2188845" cy="4591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1200">
                <a:solidFill>
                  <a:schemeClr val="tx1"/>
                </a:solidFill>
              </a:rPr>
              <a:t>后半个周期，进行</a:t>
            </a:r>
            <a:r>
              <a:rPr lang="en-US" altLang="zh-CN" sz="1200">
                <a:solidFill>
                  <a:schemeClr val="tx1"/>
                </a:solidFill>
              </a:rPr>
              <a:t>RegRP</a:t>
            </a:r>
            <a:endParaRPr lang="en-US" altLang="zh-CN" sz="1200">
              <a:solidFill>
                <a:schemeClr val="tx1"/>
              </a:solidFill>
            </a:endParaRPr>
          </a:p>
          <a:p>
            <a:pPr algn="ctr"/>
            <a:r>
              <a:rPr lang="zh-CN" altLang="en-US" sz="1200">
                <a:solidFill>
                  <a:schemeClr val="tx1"/>
                </a:solidFill>
              </a:rPr>
              <a:t>使用私钥对</a:t>
            </a:r>
            <a:r>
              <a:rPr lang="en-US" altLang="zh-CN" sz="1200">
                <a:solidFill>
                  <a:schemeClr val="tx1"/>
                </a:solidFill>
              </a:rPr>
              <a:t>M</a:t>
            </a:r>
            <a:r>
              <a:rPr lang="zh-CN" altLang="en-US" sz="1200">
                <a:solidFill>
                  <a:schemeClr val="tx1"/>
                </a:solidFill>
              </a:rPr>
              <a:t>进行计算</a:t>
            </a:r>
            <a:endParaRPr lang="zh-CN" altLang="en-US" sz="1200">
              <a:solidFill>
                <a:schemeClr val="tx1"/>
              </a:solidFill>
            </a:endParaRPr>
          </a:p>
        </p:txBody>
      </p:sp>
      <p:cxnSp>
        <p:nvCxnSpPr>
          <p:cNvPr id="20" name="直接连接符 19"/>
          <p:cNvCxnSpPr/>
          <p:nvPr/>
        </p:nvCxnSpPr>
        <p:spPr>
          <a:xfrm>
            <a:off x="2514600" y="1104900"/>
            <a:ext cx="7022465" cy="5080"/>
          </a:xfrm>
          <a:prstGeom prst="line">
            <a:avLst/>
          </a:prstGeom>
          <a:ln>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524760" y="6605905"/>
            <a:ext cx="7070725" cy="3175"/>
          </a:xfrm>
          <a:prstGeom prst="line">
            <a:avLst/>
          </a:prstGeom>
          <a:ln>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372485" y="2957195"/>
            <a:ext cx="5402580" cy="1143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373120" y="5779770"/>
            <a:ext cx="5402580" cy="11430"/>
          </a:xfrm>
          <a:prstGeom prst="line">
            <a:avLst/>
          </a:prstGeom>
          <a:ln>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61" name="文本框 60"/>
          <p:cNvSpPr txBox="1"/>
          <p:nvPr/>
        </p:nvSpPr>
        <p:spPr>
          <a:xfrm>
            <a:off x="0" y="-8255"/>
            <a:ext cx="5878195" cy="460375"/>
          </a:xfrm>
          <a:prstGeom prst="rect">
            <a:avLst/>
          </a:prstGeom>
          <a:noFill/>
        </p:spPr>
        <p:txBody>
          <a:bodyPr wrap="none" rtlCol="0">
            <a:spAutoFit/>
          </a:bodyPr>
          <a:p>
            <a:r>
              <a:rPr lang="en-US" altLang="zh-CN" sz="2400"/>
              <a:t>VRF</a:t>
            </a:r>
            <a:r>
              <a:rPr lang="zh-CN" altLang="en-US" sz="2400"/>
              <a:t>洗牌方式决定每一个</a:t>
            </a:r>
            <a:r>
              <a:rPr lang="en-US" altLang="zh-CN" sz="2400"/>
              <a:t>Cycle</a:t>
            </a:r>
            <a:r>
              <a:rPr lang="zh-CN" altLang="en-US" sz="2400"/>
              <a:t>的出块顺序</a:t>
            </a:r>
            <a:endParaRPr lang="zh-CN" altLang="en-US" sz="2400"/>
          </a:p>
        </p:txBody>
      </p:sp>
    </p:spTree>
  </p:cSld>
  <p:clrMapOvr>
    <a:masterClrMapping/>
  </p:clrMapOvr>
</p:sld>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EF"/>
      </a:accent5>
      <a:accent6>
        <a:srgbClr val="2D2D89"/>
      </a:accent6>
      <a:hlink>
        <a:srgbClr val="009999"/>
      </a:hlink>
      <a:folHlink>
        <a:srgbClr val="99CC00"/>
      </a:folHlink>
    </a:clrScheme>
    <a:fontScheme name="">
      <a:majorFont>
        <a:latin typeface="DejaVu Sans"/>
        <a:ea typeface="方正书宋_GBK"/>
        <a:cs typeface=""/>
      </a:majorFont>
      <a:minorFont>
        <a:latin typeface="DejaVu Sans"/>
        <a:ea typeface="方正书宋_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EF"/>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6803</Words>
  <Application>WPS 演示</Application>
  <PresentationFormat>宽屏</PresentationFormat>
  <Paragraphs>719</Paragraphs>
  <Slides>18</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18</vt:i4>
      </vt:variant>
    </vt:vector>
  </HeadingPairs>
  <TitlesOfParts>
    <vt:vector size="32" baseType="lpstr">
      <vt:lpstr>Arial</vt:lpstr>
      <vt:lpstr>宋体</vt:lpstr>
      <vt:lpstr>Wingdings</vt:lpstr>
      <vt:lpstr>DejaVu Sans</vt:lpstr>
      <vt:lpstr>方正书宋_GBK</vt:lpstr>
      <vt:lpstr>微软雅黑</vt:lpstr>
      <vt:lpstr>方正黑体_GBK</vt:lpstr>
      <vt:lpstr>宋体</vt:lpstr>
      <vt:lpstr>Arial Unicode MS</vt:lpstr>
      <vt:lpstr>Calibri</vt:lpstr>
      <vt:lpstr>DejaVu Sans</vt:lpstr>
      <vt:lpstr>Abyssinica SIL</vt:lpstr>
      <vt:lpstr>OpenSymbol</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wps</dc:creator>
  <cp:lastModifiedBy>user</cp:lastModifiedBy>
  <cp:revision>152</cp:revision>
  <dcterms:created xsi:type="dcterms:W3CDTF">2019-08-30T06:13:49Z</dcterms:created>
  <dcterms:modified xsi:type="dcterms:W3CDTF">2019-08-30T06:13:49Z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2052-10.1.0.6757</vt:lpwstr>
  </property>
</Properties>
</file>